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오늘 강의는 AI 서비스의 기능을 설명하는 자리가 아니라, 어떻게 실제 매출 구조를 설계할 것인지 보는 시간입니다. 핵심은 아이디어-서비스-고객-매출의 순서입니다. 서비스가 좋아도 돈을 낼 고객과 결제 구조가 없으면 사업이 되기 어렵습니다.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광고와 제휴는 무료 사용자가 많을 때 유용합니다. 하지만 무작정 광고를 붙이면 사용자 경험이 나빠집니다. 뤼튼 애즈처럼 자연어 기반 타깃팅, 사용자 경험을 해치지 않는 노출 타이밍, 광고 성과 분석이 핵심입니다. 초기에는 AI 툴 추천 콘텐츠나 뉴스레터와 결합해 수익화할 수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초기 스타트업은 완성된 제품 없이도 돈을 벌 수 있습니다. 고객의 문제를 교육과 컨설팅으로 해결하면서 반복되는 요구사항을 제품화하면 됩니다. AI를 활용하면 커리큘럼, 제안서, 결과보고서, 후기 콘텐츠 제작 시간을 크게 줄일 수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소상공인 대상 서비스는 월 구독만으로는 객단가가 낮을 수 있습니다. 그래서 프리미엄 관리, 교육 컨설팅, 대행 서비스를 결합하면 초기 월매출을 더 쉽게 만들 수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B2G는 개인 고객보다 느리지만 단가가 크고 레퍼런스 효과가 큽니다. 특히 AI 교육, 행정 효율, 복지, 청년 창업, 소상공인 지원 같은 주제와 잘 맞습니다. AI를 공고 분석과 제안서 작성 보조로 쓰면 준비 시간이 크게 줄어듭니다.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바우처는 개인이 직접 돈을 내기 어렵거나 체험이 필요한 분야에 좋습니다. 기관이 구매하고 이용자에게 배포하는 구조입니다. 중요한 것은 이용권을 쓰게 만드는 운영, 만족도 측정, 성과보고, 이후 개인 구독 또는 기관 재계약으로 이어지는 전환 설계입니다.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기업과 기관 모델은 개인형보다 판매 속도는 느리지만 결제 단가가 큽니다. 강의에서는 B2B 라이선스, B2G 공공사업, 바우처 상품을 구분해서 설명합니다. 핵심은 신뢰, 성과지표, 운영지원입니다.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여기서는 수익모델과 연결된 홍보/영업 흐름을 봅니다. AI는 콘텐츠 제작뿐 아니라 고객 리스트 작성, 개인화 이메일, 세일즈 스크립트, 제안서 작성, 사후 리포트까지 전 과정에 들어갈 수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세일즈 퍼널은 단순합니다. 먼저 고객이 문제를 알게 만들고, 무료체험이나 상담으로 유입시키고, 업셀이나 미팅으로 전환시키며, 제안서와 계약으로 매출화합니다. AI는 각각의 단계에서 글, 이미지, 메일, 제안서, 리포트를 만들어 시간을 줄여줍니다.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한국형 적용 예시입니다. 당근 모임 참가자라면 소상공인, 예비창업자, 기관 교육 시장을 바로 볼 수 있습니다. 각 모델은 홍보/영업 방식이 다릅니다. 소상공인은 동네 업종별 메시지, 창업자는 정부지원사업, 기관은 제안서와 성과보고서가 핵심입니다.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숫자로 계산해보면 어떤 수익원이 실제 매출에 큰 영향을 주는지 보입니다. 초기에는 기업 교육이나 컨설팅이 매출 기여도가 클 수 있고, 장기적으로는 구독과 라이선스 같은 반복매출 비중을 키워야 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오늘 흐름은 고객 정의, 문제 정의, 가치 제안, 수익모델, 실행계획입니다. 참가자분들은 강의 마지막에 본인 서비스의 핵심 고객, 첫 수익모델, 월매출 시뮬레이션 초안을 가져가는 것이 목표입니다.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마지막 실습은 네 가지입니다. 핵심 고객 한 명을 정하고, 유료 기능 세 개를 적고, 요금제 초안을 만들고, 첫 월매출 목표를 계산합니다. 완벽한 서비스보다 돈이 도는 구조를 먼저 만드는 것이 목표입니다.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이 슬라이드는 진행자가 강의 전체 흐름을 놓치지 않기 위한 요약입니다. 각 파트 사이에서 이 문장을 활용해도 좋습니다.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실제 가격과 프로그램 조건은 계속 바뀔 수 있으므로 강의 현장에서는 최신 공식 페이지 확인을 권장합니다.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마무리에서는 참가자별로 한 문장 수익모델을 말해보게 합니다. 예: 저는 소상공인을 대상으로 월 49,000원 구독형 AI 마케팅 비서를 판매하고, 초기에는 교육 컨설팅으로 현금흐름을 만듭니다.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수익모델의 출발점은 고객입니다. 같은 AI 기술이라도 예비창업자에게 팔 때, 소상공인에게 팔 때, 기업과 기관에 팔 때 가격과 기능, 영업 방식이 완전히 달라집니다.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대표적인 AI 서비스 수익모델은 구독형 SaaS, Freemium, 사용량 기반 과금, B2B 라이선스, 광고·제휴, 교육·컨설팅입니다. 여기에 B2G와 바우처까지 더하면 초기 창업자가 선택할 수 있는 구조가 넓어집니다.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구독형은 AI 서비스에서 가장 먼저 떠올릴 수 있는 모델입니다. 중요한 것은 '한 번 써보고 끝나는 기능'이 아니라 매달 반복해서 쓰는 문제를 잡는 것입니다. ChatGPT와 Canva처럼 개인용 플랜과 팀/기업용 플랜을 분리하면 가격 저항을 낮추면서 객단가를 높일 수 있습니다. AI 마케팅은 랜딩페이지 카피, 온보딩 이메일, 리텐션 메시지 자동화에 바로 활용합니다.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Freemium은 사용자를 빠르게 모으는 데 좋지만 무료 사용자 비용이 커질 수 있습니다. 그래서 무료 제한을 설계해야 합니다. 생성 횟수, 워터마크, 결과물 품질, 협업 기능 등을 기준으로 전환 포인트를 만들 수 있습니다. AI는 유료 전환 메시지와 사용자 세그먼트 분석에 강력합니다.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개인용 AI 서비스 예시는 Freemium과 구독이 결합된 구조입니다. 무료 사용에서 가치를 느끼게 하고, 결과물 내보내기나 협업 기능을 Pro/Team으로 분리합니다.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사용량 기반 모델은 AI API와 생성형 서비스에 매우 잘 맞습니다. 토큰, 이미지 생성 장수, 영상 렌더링 시간, 문서 처리 페이지 수처럼 비용과 가치가 연결되는 단위를 찾는 것이 핵심입니다. 단, 가격 예측이 어려우면 고객이 불안해하므로 요금 계산기와 사용량 알림이 중요합니다.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B2B는 단가가 높지만 영업이 느립니다. 기업은 보안, 관리자 권한, 리포트, 계약서, 세금계산서, 교육과 지원을 요구합니다. AI는 계정 기반 영업에 매우 좋습니다. 고객사별 업종, 최근 뉴스, 문제 상황을 요약해 맞춤 제안서를 빠르게 만들 수 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ghostwriter_images/generated/a_clean_professional_presentation_slide_widescree_1.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5. 광고·제휴</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트래픽과 추천 영향력을 수익으로 바꾸는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전자신문·Platum 보도: 뤼튼 캐릭터 챗 부분 유료화 및 Wrtn Ads, 2024</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FFB000">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무료 사용자 기반이나 콘텐츠 트래픽을 매출화
</a:t>
            </a:r>
            <a:pPr indent="0" marL="0">
              <a:buNone/>
            </a:pPr>
            <a:r>
              <a:rPr lang="en-US" sz="1220" dirty="0">
                <a:solidFill>
                  <a:srgbClr val="E6EDF7"/>
                </a:solidFill>
                <a:latin typeface="Malgun Gothic" pitchFamily="34" charset="0"/>
                <a:ea typeface="Malgun Gothic" pitchFamily="34" charset="-122"/>
                <a:cs typeface="Malgun Gothic" pitchFamily="34" charset="-120"/>
              </a:rPr>
              <a:t>• 광고, 스폰서십, 제휴 링크, 추천 수수료가 핵심
</a:t>
            </a:r>
            <a:pPr indent="0" marL="0">
              <a:buNone/>
            </a:pPr>
            <a:r>
              <a:rPr lang="en-US" sz="1220" dirty="0">
                <a:solidFill>
                  <a:srgbClr val="E6EDF7"/>
                </a:solidFill>
                <a:latin typeface="Malgun Gothic" pitchFamily="34" charset="0"/>
                <a:ea typeface="Malgun Gothic" pitchFamily="34" charset="-122"/>
                <a:cs typeface="Malgun Gothic" pitchFamily="34" charset="-120"/>
              </a:rPr>
              <a:t>• 자체 상품 매출 전 보조 수익원으로 활용 가능</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FFB000"/>
                </a:solidFill>
                <a:latin typeface="Malgun Gothic" pitchFamily="34" charset="0"/>
                <a:ea typeface="Malgun Gothic" pitchFamily="34" charset="-122"/>
                <a:cs typeface="Malgun Gothic" pitchFamily="34" charset="-120"/>
              </a:rPr>
              <a:t>핵심: 신뢰를 해치지 않는 추천 구조가 중요합니다.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FFB000"/>
          </a:solidFill>
          <a:ln w="12700">
            <a:solidFill>
              <a:srgbClr val="FFB000">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FFB000">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뤼튼 애즈: 생성 AI 기반 광고 플랫폼 출시
</a:t>
            </a:r>
            <a:pPr indent="0" marL="0">
              <a:buNone/>
            </a:pPr>
            <a:r>
              <a:rPr lang="en-US" sz="1130" dirty="0">
                <a:solidFill>
                  <a:srgbClr val="E6EDF7"/>
                </a:solidFill>
                <a:latin typeface="Malgun Gothic" pitchFamily="34" charset="0"/>
                <a:ea typeface="Malgun Gothic" pitchFamily="34" charset="-122"/>
                <a:cs typeface="Malgun Gothic" pitchFamily="34" charset="-120"/>
              </a:rPr>
              <a:t>• AI 툴 디렉터리/뉴스레터: 스폰서 노출과 제휴 링크
</a:t>
            </a:r>
            <a:pPr indent="0" marL="0">
              <a:buNone/>
            </a:pPr>
            <a:r>
              <a:rPr lang="en-US" sz="1130" dirty="0">
                <a:solidFill>
                  <a:srgbClr val="E6EDF7"/>
                </a:solidFill>
                <a:latin typeface="Malgun Gothic" pitchFamily="34" charset="0"/>
                <a:ea typeface="Malgun Gothic" pitchFamily="34" charset="-122"/>
                <a:cs typeface="Malgun Gothic" pitchFamily="34" charset="-120"/>
              </a:rPr>
              <a:t>• 유튜브·블로그 AI 툴 리뷰 채널: 광고·파트너십 수익</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실제 포인트: 광고는 트래픽보다 타깃 정확도가 중요합니다.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SEO 키워드·콘텐츠 캘린더 자동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광고주별 타깃 세그먼트와 제안서 자동 작성
</a:t>
            </a:r>
            <a:pPr indent="0" marL="0">
              <a:buNone/>
            </a:pPr>
            <a:r>
              <a:rPr lang="en-US" sz="1130" dirty="0">
                <a:solidFill>
                  <a:srgbClr val="E6EDF7"/>
                </a:solidFill>
                <a:latin typeface="Malgun Gothic" pitchFamily="34" charset="0"/>
                <a:ea typeface="Malgun Gothic" pitchFamily="34" charset="-122"/>
                <a:cs typeface="Malgun Gothic" pitchFamily="34" charset="-120"/>
              </a:rPr>
              <a:t>• 뉴스레터 제목/썸네일/카피 A/B 테스트
</a:t>
            </a:r>
            <a:pPr indent="0" marL="0">
              <a:buNone/>
            </a:pPr>
            <a:r>
              <a:rPr lang="en-US" sz="1130" dirty="0">
                <a:solidFill>
                  <a:srgbClr val="E6EDF7"/>
                </a:solidFill>
                <a:latin typeface="Malgun Gothic" pitchFamily="34" charset="0"/>
                <a:ea typeface="Malgun Gothic" pitchFamily="34" charset="-122"/>
                <a:cs typeface="Malgun Gothic" pitchFamily="34" charset="-120"/>
              </a:rPr>
              <a:t>• 제휴 성과 리포트를 자동 요약해 재계약 제안</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트래픽, CTR, 전환율, 광고 단가, 제휴 매출</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우리 서비스의 사용자 관심사와 맞는 광고주는 누구인가?</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6. 교육·컨설팅</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제품보다 먼저 문제 해결력을 팔아 현금흐름을 만드는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교육·컨설팅형 서비스 실무 사례 정리</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2F80ED">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워크숍, 도입 교육, 구축 대행, 컨설팅으로 수익화
</a:t>
            </a:r>
            <a:pPr indent="0" marL="0">
              <a:buNone/>
            </a:pPr>
            <a:r>
              <a:rPr lang="en-US" sz="1220" dirty="0">
                <a:solidFill>
                  <a:srgbClr val="E6EDF7"/>
                </a:solidFill>
                <a:latin typeface="Malgun Gothic" pitchFamily="34" charset="0"/>
                <a:ea typeface="Malgun Gothic" pitchFamily="34" charset="-122"/>
                <a:cs typeface="Malgun Gothic" pitchFamily="34" charset="-120"/>
              </a:rPr>
              <a:t>• 초기 고객의 문제를 직접 듣고 제품 개선 가능
</a:t>
            </a:r>
            <a:pPr indent="0" marL="0">
              <a:buNone/>
            </a:pPr>
            <a:r>
              <a:rPr lang="en-US" sz="1220" dirty="0">
                <a:solidFill>
                  <a:srgbClr val="E6EDF7"/>
                </a:solidFill>
                <a:latin typeface="Malgun Gothic" pitchFamily="34" charset="0"/>
                <a:ea typeface="Malgun Gothic" pitchFamily="34" charset="-122"/>
                <a:cs typeface="Malgun Gothic" pitchFamily="34" charset="-120"/>
              </a:rPr>
              <a:t>• 단가가 높지만 사람 시간이 많이 들어감</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2F80ED"/>
                </a:solidFill>
                <a:latin typeface="Malgun Gothic" pitchFamily="34" charset="0"/>
                <a:ea typeface="Malgun Gothic" pitchFamily="34" charset="-122"/>
                <a:cs typeface="Malgun Gothic" pitchFamily="34" charset="-120"/>
              </a:rPr>
              <a:t>핵심: 초기에 가장 빠르게 돈이 되는 모델입니다.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2F80ED"/>
          </a:solidFill>
          <a:ln w="12700">
            <a:solidFill>
              <a:srgbClr val="2F80ED">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2F80ED">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기업 생성형 AI 활용 교육 및 부서별 업무 적용 워크숍
</a:t>
            </a:r>
            <a:pPr indent="0" marL="0">
              <a:buNone/>
            </a:pPr>
            <a:r>
              <a:rPr lang="en-US" sz="1130" dirty="0">
                <a:solidFill>
                  <a:srgbClr val="E6EDF7"/>
                </a:solidFill>
                <a:latin typeface="Malgun Gothic" pitchFamily="34" charset="0"/>
                <a:ea typeface="Malgun Gothic" pitchFamily="34" charset="-122"/>
                <a:cs typeface="Malgun Gothic" pitchFamily="34" charset="-120"/>
              </a:rPr>
              <a:t>• 소상공인 AI 마케팅/자동화 실습 교육
</a:t>
            </a:r>
            <a:pPr indent="0" marL="0">
              <a:buNone/>
            </a:pPr>
            <a:r>
              <a:rPr lang="en-US" sz="1130" dirty="0">
                <a:solidFill>
                  <a:srgbClr val="E6EDF7"/>
                </a:solidFill>
                <a:latin typeface="Malgun Gothic" pitchFamily="34" charset="0"/>
                <a:ea typeface="Malgun Gothic" pitchFamily="34" charset="-122"/>
                <a:cs typeface="Malgun Gothic" pitchFamily="34" charset="-120"/>
              </a:rPr>
              <a:t>• 업무 문서·회의록·고객응대 자동화 구축 컨설팅</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2F80ED"/>
                </a:solidFill>
                <a:latin typeface="Malgun Gothic" pitchFamily="34" charset="0"/>
                <a:ea typeface="Malgun Gothic" pitchFamily="34" charset="-122"/>
                <a:cs typeface="Malgun Gothic" pitchFamily="34" charset="-120"/>
              </a:rPr>
              <a:t>실제 포인트: 교육은 판매이자 고객개발입니다.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업종별 교육 커리큘럼·강의안 빠르게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상담 내용을 요약해 맞춤 제안서 자동 작성
</a:t>
            </a:r>
            <a:pPr indent="0" marL="0">
              <a:buNone/>
            </a:pPr>
            <a:r>
              <a:rPr lang="en-US" sz="1130" dirty="0">
                <a:solidFill>
                  <a:srgbClr val="E6EDF7"/>
                </a:solidFill>
                <a:latin typeface="Malgun Gothic" pitchFamily="34" charset="0"/>
                <a:ea typeface="Malgun Gothic" pitchFamily="34" charset="-122"/>
                <a:cs typeface="Malgun Gothic" pitchFamily="34" charset="-120"/>
              </a:rPr>
              <a:t>• 고객 사례를 전후 비교 콘텐츠로 자동 변환
</a:t>
            </a:r>
            <a:pPr indent="0" marL="0">
              <a:buNone/>
            </a:pPr>
            <a:r>
              <a:rPr lang="en-US" sz="1130" dirty="0">
                <a:solidFill>
                  <a:srgbClr val="E6EDF7"/>
                </a:solidFill>
                <a:latin typeface="Malgun Gothic" pitchFamily="34" charset="0"/>
                <a:ea typeface="Malgun Gothic" pitchFamily="34" charset="-122"/>
                <a:cs typeface="Malgun Gothic" pitchFamily="34" charset="-120"/>
              </a:rPr>
              <a:t>• 강의 후 설문을 AI로 분석해 재구매 제안</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교육 단가, 재구매율, 컨설팅→구독 전환율</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내 서비스 도입 전에 고객에게 가르쳐야 할 것은 무엇인가?</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ghostwriter_images/generated/a_dark_navy_black_business_presentation_slide_with_6_batch_5.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7. B2G·공공사업</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공공기관·지자체 실증사업으로 레퍼런스와 큰 계약을 확보하는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NIPA AI바우처 지원사업, 2026</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8B5CF6">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공공 문제 해결, 교육, 복지, 행정 효율 분야와 궁합
</a:t>
            </a:r>
            <a:pPr indent="0" marL="0">
              <a:buNone/>
            </a:pPr>
            <a:r>
              <a:rPr lang="en-US" sz="1220" dirty="0">
                <a:solidFill>
                  <a:srgbClr val="E6EDF7"/>
                </a:solidFill>
                <a:latin typeface="Malgun Gothic" pitchFamily="34" charset="0"/>
                <a:ea typeface="Malgun Gothic" pitchFamily="34" charset="-122"/>
                <a:cs typeface="Malgun Gothic" pitchFamily="34" charset="-120"/>
              </a:rPr>
              <a:t>• 공고 탐색, 제안서, 실증계획, 성과지표가 중요
</a:t>
            </a:r>
            <a:pPr indent="0" marL="0">
              <a:buNone/>
            </a:pPr>
            <a:r>
              <a:rPr lang="en-US" sz="1220" dirty="0">
                <a:solidFill>
                  <a:srgbClr val="E6EDF7"/>
                </a:solidFill>
                <a:latin typeface="Malgun Gothic" pitchFamily="34" charset="0"/>
                <a:ea typeface="Malgun Gothic" pitchFamily="34" charset="-122"/>
                <a:cs typeface="Malgun Gothic" pitchFamily="34" charset="-120"/>
              </a:rPr>
              <a:t>• 파일럿 후 본사업·기관계약으로 확장 가능</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8B5CF6"/>
                </a:solidFill>
                <a:latin typeface="Malgun Gothic" pitchFamily="34" charset="0"/>
                <a:ea typeface="Malgun Gothic" pitchFamily="34" charset="-122"/>
                <a:cs typeface="Malgun Gothic" pitchFamily="34" charset="-120"/>
              </a:rPr>
              <a:t>핵심: 기술보다 공공성과 성과지표를 설계해야 합니다.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8B5CF6"/>
          </a:solidFill>
          <a:ln w="12700">
            <a:solidFill>
              <a:srgbClr val="8B5CF6">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8B5CF6">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지자체 AI 교육·디지털 역량 강화 사업
</a:t>
            </a:r>
            <a:pPr indent="0" marL="0">
              <a:buNone/>
            </a:pPr>
            <a:r>
              <a:rPr lang="en-US" sz="1130" dirty="0">
                <a:solidFill>
                  <a:srgbClr val="E6EDF7"/>
                </a:solidFill>
                <a:latin typeface="Malgun Gothic" pitchFamily="34" charset="0"/>
                <a:ea typeface="Malgun Gothic" pitchFamily="34" charset="-122"/>
                <a:cs typeface="Malgun Gothic" pitchFamily="34" charset="-120"/>
              </a:rPr>
              <a:t>• 공공기관 문서요약·민원응대·업무 효율 실증
</a:t>
            </a:r>
            <a:pPr indent="0" marL="0">
              <a:buNone/>
            </a:pPr>
            <a:r>
              <a:rPr lang="en-US" sz="1130" dirty="0">
                <a:solidFill>
                  <a:srgbClr val="E6EDF7"/>
                </a:solidFill>
                <a:latin typeface="Malgun Gothic" pitchFamily="34" charset="0"/>
                <a:ea typeface="Malgun Gothic" pitchFamily="34" charset="-122"/>
                <a:cs typeface="Malgun Gothic" pitchFamily="34" charset="-120"/>
              </a:rPr>
              <a:t>• NIPA AI바우처: AI 솔루션 도입 수요기업 지원</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8B5CF6"/>
                </a:solidFill>
                <a:latin typeface="Malgun Gothic" pitchFamily="34" charset="0"/>
                <a:ea typeface="Malgun Gothic" pitchFamily="34" charset="-122"/>
                <a:cs typeface="Malgun Gothic" pitchFamily="34" charset="-120"/>
              </a:rPr>
              <a:t>실제 포인트: 공공시장은 “문제-성과-확산” 논리가 중요합니다.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나라장터/기관 공고를 요약하고 적합도 평가
</a:t>
            </a:r>
            <a:pPr indent="0" marL="0">
              <a:buNone/>
            </a:pPr>
            <a:r>
              <a:rPr lang="en-US" sz="1130" dirty="0">
                <a:solidFill>
                  <a:srgbClr val="E6EDF7"/>
                </a:solidFill>
                <a:latin typeface="Malgun Gothic" pitchFamily="34" charset="0"/>
                <a:ea typeface="Malgun Gothic" pitchFamily="34" charset="-122"/>
                <a:cs typeface="Malgun Gothic" pitchFamily="34" charset="-120"/>
              </a:rPr>
              <a:t>• RFP 기준으로 제안서 목차·평가표 대응표 자동 작성
</a:t>
            </a:r>
            <a:pPr indent="0" marL="0">
              <a:buNone/>
            </a:pPr>
            <a:r>
              <a:rPr lang="en-US" sz="1130" dirty="0">
                <a:solidFill>
                  <a:srgbClr val="E6EDF7"/>
                </a:solidFill>
                <a:latin typeface="Malgun Gothic" pitchFamily="34" charset="0"/>
                <a:ea typeface="Malgun Gothic" pitchFamily="34" charset="-122"/>
                <a:cs typeface="Malgun Gothic" pitchFamily="34" charset="-120"/>
              </a:rPr>
              <a:t>• 공공데이터로 문제 규모와 기대효과 근거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발표평가 예상 질문과 답변 스크립트 생성</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공고 적합도, 제안 통과율, 실증 성과지표</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우리 서비스가 해결하는 공공/지역 문제는 무엇인가?</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8. 바우처 상품</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기관이 비용을 부담하고 사용자는 이용권으로 체험하는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NIPA AI바우처 지원사업, 2026</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FF7A00">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횟수형·금액형·기간형 이용권으로 상품화
</a:t>
            </a:r>
            <a:pPr indent="0" marL="0">
              <a:buNone/>
            </a:pPr>
            <a:r>
              <a:rPr lang="en-US" sz="1220" dirty="0">
                <a:solidFill>
                  <a:srgbClr val="E6EDF7"/>
                </a:solidFill>
                <a:latin typeface="Malgun Gothic" pitchFamily="34" charset="0"/>
                <a:ea typeface="Malgun Gothic" pitchFamily="34" charset="-122"/>
                <a:cs typeface="Malgun Gothic" pitchFamily="34" charset="-120"/>
              </a:rPr>
              <a:t>• 교육기관·복지기관·지자체·기업복지에 적합
</a:t>
            </a:r>
            <a:pPr indent="0" marL="0">
              <a:buNone/>
            </a:pPr>
            <a:r>
              <a:rPr lang="en-US" sz="1220" dirty="0">
                <a:solidFill>
                  <a:srgbClr val="E6EDF7"/>
                </a:solidFill>
                <a:latin typeface="Malgun Gothic" pitchFamily="34" charset="0"/>
                <a:ea typeface="Malgun Gothic" pitchFamily="34" charset="-122"/>
                <a:cs typeface="Malgun Gothic" pitchFamily="34" charset="-120"/>
              </a:rPr>
              <a:t>• 체험권 → 정기구독 → 기관계약으로 전환 설계</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FF7A00"/>
                </a:solidFill>
                <a:latin typeface="Malgun Gothic" pitchFamily="34" charset="0"/>
                <a:ea typeface="Malgun Gothic" pitchFamily="34" charset="-122"/>
                <a:cs typeface="Malgun Gothic" pitchFamily="34" charset="-120"/>
              </a:rPr>
              <a:t>핵심: 바우처는 “첫 사용”을 만들기 좋은 구조입니다.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FF7A00"/>
          </a:solidFill>
          <a:ln w="12700">
            <a:solidFill>
              <a:srgbClr val="FF7A00">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FF7A00">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NIPA AI바우처: 수요기업이 원하는 AI 솔루션을 구매하도록 지원
</a:t>
            </a:r>
            <a:pPr indent="0" marL="0">
              <a:buNone/>
            </a:pPr>
            <a:r>
              <a:rPr lang="en-US" sz="1130" dirty="0">
                <a:solidFill>
                  <a:srgbClr val="E6EDF7"/>
                </a:solidFill>
                <a:latin typeface="Malgun Gothic" pitchFamily="34" charset="0"/>
                <a:ea typeface="Malgun Gothic" pitchFamily="34" charset="-122"/>
                <a:cs typeface="Malgun Gothic" pitchFamily="34" charset="-120"/>
              </a:rPr>
              <a:t>• 청년·소상공인·교육기관 대상 디지털 역량 체험권
</a:t>
            </a:r>
            <a:pPr indent="0" marL="0">
              <a:buNone/>
            </a:pPr>
            <a:r>
              <a:rPr lang="en-US" sz="1130" dirty="0">
                <a:solidFill>
                  <a:srgbClr val="E6EDF7"/>
                </a:solidFill>
                <a:latin typeface="Malgun Gothic" pitchFamily="34" charset="0"/>
                <a:ea typeface="Malgun Gothic" pitchFamily="34" charset="-122"/>
                <a:cs typeface="Malgun Gothic" pitchFamily="34" charset="-120"/>
              </a:rPr>
              <a:t>• 기업 임직원 복지용 AI 교육/코칭 이용권</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FF7A00"/>
                </a:solidFill>
                <a:latin typeface="Malgun Gothic" pitchFamily="34" charset="0"/>
                <a:ea typeface="Malgun Gothic" pitchFamily="34" charset="-122"/>
                <a:cs typeface="Malgun Gothic" pitchFamily="34" charset="-120"/>
              </a:rPr>
              <a:t>실제 포인트: 기관은 가격보다 관리·성과보고를 봅니다.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기관별 바우처 제안 패키지 자동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참가자 모집 문구·포스터·문자·카톡 홍보 자동 제작
</a:t>
            </a:r>
            <a:pPr indent="0" marL="0">
              <a:buNone/>
            </a:pPr>
            <a:r>
              <a:rPr lang="en-US" sz="1130" dirty="0">
                <a:solidFill>
                  <a:srgbClr val="E6EDF7"/>
                </a:solidFill>
                <a:latin typeface="Malgun Gothic" pitchFamily="34" charset="0"/>
                <a:ea typeface="Malgun Gothic" pitchFamily="34" charset="-122"/>
                <a:cs typeface="Malgun Gothic" pitchFamily="34" charset="-120"/>
              </a:rPr>
              <a:t>• 이용 데이터 기반 성과보고서 자동 작성
</a:t>
            </a:r>
            <a:pPr indent="0" marL="0">
              <a:buNone/>
            </a:pPr>
            <a:r>
              <a:rPr lang="en-US" sz="1130" dirty="0">
                <a:solidFill>
                  <a:srgbClr val="E6EDF7"/>
                </a:solidFill>
                <a:latin typeface="Malgun Gothic" pitchFamily="34" charset="0"/>
                <a:ea typeface="Malgun Gothic" pitchFamily="34" charset="-122"/>
                <a:cs typeface="Malgun Gothic" pitchFamily="34" charset="-120"/>
              </a:rPr>
              <a:t>• 체험 종료 후 개인 구독 전환 메시지 자동 발송</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이용권 사용률, 만족도, 구독 전환율, 기관 재계약률</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누가 대신 결제하고, 실제 사용자는 누구인가?</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ghostwriter_images/generated/wide_dark_navy_blue_corporate_presentation_slide_w_7_batch_6.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640080" y="2057400"/>
            <a:ext cx="10789920" cy="685800"/>
          </a:xfrm>
          <a:prstGeom prst="rect">
            <a:avLst/>
          </a:prstGeom>
          <a:noFill/>
          <a:ln/>
        </p:spPr>
        <p:txBody>
          <a:bodyPr wrap="square" lIns="0" tIns="0" rIns="0" bIns="0" rtlCol="0" anchor="ctr">
            <a:normAutofit/>
          </a:bodyPr>
          <a:lstStyle/>
          <a:p>
            <a:pPr algn="ctr" indent="0" marL="0">
              <a:buNone/>
            </a:pPr>
            <a:r>
              <a:rPr lang="en-US" sz="3600" b="1" dirty="0">
                <a:solidFill>
                  <a:srgbClr val="FFFFFF"/>
                </a:solidFill>
                <a:latin typeface="Malgun Gothic" pitchFamily="34" charset="0"/>
                <a:ea typeface="Malgun Gothic" pitchFamily="34" charset="-122"/>
                <a:cs typeface="Malgun Gothic" pitchFamily="34" charset="-120"/>
              </a:rPr>
              <a:t>AI를 활용한 홍보·영업 전체 흐름</a:t>
            </a:r>
            <a:endParaRPr lang="en-US" sz="3600" dirty="0"/>
          </a:p>
        </p:txBody>
      </p:sp>
      <p:sp>
        <p:nvSpPr>
          <p:cNvPr id="24" name="Text 22"/>
          <p:cNvSpPr/>
          <p:nvPr/>
        </p:nvSpPr>
        <p:spPr>
          <a:xfrm>
            <a:off x="1005840" y="2880360"/>
            <a:ext cx="10149840" cy="411480"/>
          </a:xfrm>
          <a:prstGeom prst="rect">
            <a:avLst/>
          </a:prstGeom>
          <a:noFill/>
          <a:ln/>
        </p:spPr>
        <p:txBody>
          <a:bodyPr wrap="square" lIns="0" tIns="0" rIns="0" bIns="0" rtlCol="0" anchor="ctr">
            <a:normAutofit/>
          </a:bodyPr>
          <a:lstStyle/>
          <a:p>
            <a:pPr algn="ctr" indent="0" marL="0">
              <a:buNone/>
            </a:pPr>
            <a:r>
              <a:rPr lang="en-US" sz="1700" dirty="0">
                <a:solidFill>
                  <a:srgbClr val="FF7A00"/>
                </a:solidFill>
                <a:latin typeface="Malgun Gothic" pitchFamily="34" charset="0"/>
                <a:ea typeface="Malgun Gothic" pitchFamily="34" charset="-122"/>
                <a:cs typeface="Malgun Gothic" pitchFamily="34" charset="-120"/>
              </a:rPr>
              <a:t>콘텐츠 → 리드 → 미팅 → 제안서 → 계약 → 재구매</a:t>
            </a:r>
            <a:endParaRPr lang="en-US" sz="1700" dirty="0"/>
          </a:p>
        </p:txBody>
      </p:sp>
      <p:sp>
        <p:nvSpPr>
          <p:cNvPr id="25" name="Shape 23"/>
          <p:cNvSpPr/>
          <p:nvPr/>
        </p:nvSpPr>
        <p:spPr>
          <a:xfrm>
            <a:off x="4937760" y="3520440"/>
            <a:ext cx="2286000" cy="0"/>
          </a:xfrm>
          <a:prstGeom prst="line">
            <a:avLst/>
          </a:prstGeom>
          <a:noFill/>
          <a:ln w="38100">
            <a:solidFill>
              <a:srgbClr val="FF7A00"/>
            </a:solidFill>
            <a:prstDash val="solid"/>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수익모델별 AI 세일즈 퍼널</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각 모델은 홍보 채널과 영업 방식이 다릅니다.</a:t>
            </a:r>
            <a:endParaRPr lang="en-US" sz="1450" dirty="0"/>
          </a:p>
        </p:txBody>
      </p:sp>
      <p:sp>
        <p:nvSpPr>
          <p:cNvPr id="26" name="Shape 24"/>
          <p:cNvSpPr/>
          <p:nvPr/>
        </p:nvSpPr>
        <p:spPr>
          <a:xfrm>
            <a:off x="502920" y="1828800"/>
            <a:ext cx="2057400" cy="2423160"/>
          </a:xfrm>
          <a:prstGeom prst="roundRect">
            <a:avLst>
              <a:gd name="adj" fmla="val 3111"/>
            </a:avLst>
          </a:prstGeom>
          <a:solidFill>
            <a:srgbClr val="0D2345">
              <a:alpha val="95000"/>
            </a:srgbClr>
          </a:solidFill>
          <a:ln w="15240">
            <a:solidFill>
              <a:srgbClr val="FF7A00">
                <a:alpha val="75000"/>
              </a:srgbClr>
            </a:solidFill>
            <a:prstDash val="solid"/>
          </a:ln>
        </p:spPr>
      </p:sp>
      <p:sp>
        <p:nvSpPr>
          <p:cNvPr id="27" name="Text 25"/>
          <p:cNvSpPr/>
          <p:nvPr/>
        </p:nvSpPr>
        <p:spPr>
          <a:xfrm>
            <a:off x="612648" y="1993392"/>
            <a:ext cx="411480" cy="256032"/>
          </a:xfrm>
          <a:prstGeom prst="rect">
            <a:avLst/>
          </a:prstGeom>
          <a:noFill/>
          <a:ln/>
        </p:spPr>
        <p:txBody>
          <a:bodyPr wrap="square" lIns="0" tIns="0" rIns="0" bIns="0" rtlCol="0" anchor="ctr"/>
          <a:lstStyle/>
          <a:p>
            <a:pPr indent="0" marL="0">
              <a:buNone/>
            </a:pPr>
            <a:r>
              <a:rPr lang="en-US" sz="1400" b="1" dirty="0">
                <a:solidFill>
                  <a:srgbClr val="FF7A00"/>
                </a:solidFill>
              </a:rPr>
              <a:t>01</a:t>
            </a:r>
            <a:endParaRPr lang="en-US" sz="1400" dirty="0"/>
          </a:p>
        </p:txBody>
      </p:sp>
      <p:sp>
        <p:nvSpPr>
          <p:cNvPr id="28" name="Text 26"/>
          <p:cNvSpPr/>
          <p:nvPr/>
        </p:nvSpPr>
        <p:spPr>
          <a:xfrm>
            <a:off x="667512" y="2359152"/>
            <a:ext cx="1737360" cy="347472"/>
          </a:xfrm>
          <a:prstGeom prst="rect">
            <a:avLst/>
          </a:prstGeom>
          <a:noFill/>
          <a:ln/>
        </p:spPr>
        <p:txBody>
          <a:bodyPr wrap="square" lIns="0" tIns="0" rIns="0" bIns="0" rtlCol="0" anchor="ctr"/>
          <a:lstStyle/>
          <a:p>
            <a:pPr algn="ctr" indent="0" marL="0">
              <a:buNone/>
            </a:pPr>
            <a:r>
              <a:rPr lang="en-US" sz="1900" b="1" dirty="0">
                <a:solidFill>
                  <a:srgbClr val="FFFFFF"/>
                </a:solidFill>
              </a:rPr>
              <a:t>인지</a:t>
            </a:r>
            <a:endParaRPr lang="en-US" sz="1900" dirty="0"/>
          </a:p>
        </p:txBody>
      </p:sp>
      <p:sp>
        <p:nvSpPr>
          <p:cNvPr id="29" name="Text 27"/>
          <p:cNvSpPr/>
          <p:nvPr/>
        </p:nvSpPr>
        <p:spPr>
          <a:xfrm>
            <a:off x="667512" y="2944368"/>
            <a:ext cx="1737360" cy="777240"/>
          </a:xfrm>
          <a:prstGeom prst="rect">
            <a:avLst/>
          </a:prstGeom>
          <a:noFill/>
          <a:ln/>
        </p:spPr>
        <p:txBody>
          <a:bodyPr wrap="square" lIns="0" tIns="0" rIns="0" bIns="0" rtlCol="0" anchor="ctr">
            <a:normAutofit/>
          </a:bodyPr>
          <a:lstStyle/>
          <a:p>
            <a:pPr algn="ctr" indent="0" marL="0">
              <a:buNone/>
            </a:pPr>
            <a:r>
              <a:rPr lang="en-US" sz="1080" dirty="0">
                <a:solidFill>
                  <a:srgbClr val="E6EDF7"/>
                </a:solidFill>
              </a:rPr>
              <a:t>블로그·쇼츠·뉴스레터</a:t>
            </a:r>
            <a:endParaRPr lang="en-US" sz="1080" dirty="0"/>
          </a:p>
          <a:p>
            <a:pPr algn="ctr" indent="0" marL="0">
              <a:buNone/>
            </a:pPr>
            <a:r>
              <a:rPr lang="en-US" sz="1080" dirty="0">
                <a:solidFill>
                  <a:srgbClr val="E6EDF7"/>
                </a:solidFill>
              </a:rPr>
              <a:t>AI로 콘텐츠 대량 생산</a:t>
            </a:r>
            <a:endParaRPr lang="en-US" sz="1080" dirty="0"/>
          </a:p>
        </p:txBody>
      </p:sp>
      <p:sp>
        <p:nvSpPr>
          <p:cNvPr id="30" name="Shape 28"/>
          <p:cNvSpPr/>
          <p:nvPr/>
        </p:nvSpPr>
        <p:spPr>
          <a:xfrm>
            <a:off x="2834640" y="1828800"/>
            <a:ext cx="2057400" cy="2423160"/>
          </a:xfrm>
          <a:prstGeom prst="roundRect">
            <a:avLst>
              <a:gd name="adj" fmla="val 3111"/>
            </a:avLst>
          </a:prstGeom>
          <a:solidFill>
            <a:srgbClr val="0D2345">
              <a:alpha val="95000"/>
            </a:srgbClr>
          </a:solidFill>
          <a:ln w="15240">
            <a:solidFill>
              <a:srgbClr val="2F80ED">
                <a:alpha val="75000"/>
              </a:srgbClr>
            </a:solidFill>
            <a:prstDash val="solid"/>
          </a:ln>
        </p:spPr>
      </p:sp>
      <p:sp>
        <p:nvSpPr>
          <p:cNvPr id="31" name="Text 29"/>
          <p:cNvSpPr/>
          <p:nvPr/>
        </p:nvSpPr>
        <p:spPr>
          <a:xfrm>
            <a:off x="2944368" y="1993392"/>
            <a:ext cx="411480" cy="256032"/>
          </a:xfrm>
          <a:prstGeom prst="rect">
            <a:avLst/>
          </a:prstGeom>
          <a:noFill/>
          <a:ln/>
        </p:spPr>
        <p:txBody>
          <a:bodyPr wrap="square" lIns="0" tIns="0" rIns="0" bIns="0" rtlCol="0" anchor="ctr"/>
          <a:lstStyle/>
          <a:p>
            <a:pPr indent="0" marL="0">
              <a:buNone/>
            </a:pPr>
            <a:r>
              <a:rPr lang="en-US" sz="1400" b="1" dirty="0">
                <a:solidFill>
                  <a:srgbClr val="FF7A00"/>
                </a:solidFill>
              </a:rPr>
              <a:t>02</a:t>
            </a:r>
            <a:endParaRPr lang="en-US" sz="1400" dirty="0"/>
          </a:p>
        </p:txBody>
      </p:sp>
      <p:sp>
        <p:nvSpPr>
          <p:cNvPr id="32" name="Text 30"/>
          <p:cNvSpPr/>
          <p:nvPr/>
        </p:nvSpPr>
        <p:spPr>
          <a:xfrm>
            <a:off x="2999232" y="2359152"/>
            <a:ext cx="1737360" cy="347472"/>
          </a:xfrm>
          <a:prstGeom prst="rect">
            <a:avLst/>
          </a:prstGeom>
          <a:noFill/>
          <a:ln/>
        </p:spPr>
        <p:txBody>
          <a:bodyPr wrap="square" lIns="0" tIns="0" rIns="0" bIns="0" rtlCol="0" anchor="ctr"/>
          <a:lstStyle/>
          <a:p>
            <a:pPr algn="ctr" indent="0" marL="0">
              <a:buNone/>
            </a:pPr>
            <a:r>
              <a:rPr lang="en-US" sz="1900" b="1" dirty="0">
                <a:solidFill>
                  <a:srgbClr val="FFFFFF"/>
                </a:solidFill>
              </a:rPr>
              <a:t>유입</a:t>
            </a:r>
            <a:endParaRPr lang="en-US" sz="1900" dirty="0"/>
          </a:p>
        </p:txBody>
      </p:sp>
      <p:sp>
        <p:nvSpPr>
          <p:cNvPr id="33" name="Text 31"/>
          <p:cNvSpPr/>
          <p:nvPr/>
        </p:nvSpPr>
        <p:spPr>
          <a:xfrm>
            <a:off x="2999232" y="2944368"/>
            <a:ext cx="1737360" cy="777240"/>
          </a:xfrm>
          <a:prstGeom prst="rect">
            <a:avLst/>
          </a:prstGeom>
          <a:noFill/>
          <a:ln/>
        </p:spPr>
        <p:txBody>
          <a:bodyPr wrap="square" lIns="0" tIns="0" rIns="0" bIns="0" rtlCol="0" anchor="ctr">
            <a:normAutofit/>
          </a:bodyPr>
          <a:lstStyle/>
          <a:p>
            <a:pPr algn="ctr" indent="0" marL="0">
              <a:buNone/>
            </a:pPr>
            <a:r>
              <a:rPr lang="en-US" sz="1080" dirty="0">
                <a:solidFill>
                  <a:srgbClr val="E6EDF7"/>
                </a:solidFill>
              </a:rPr>
              <a:t>랜딩페이지·무료체험</a:t>
            </a:r>
            <a:endParaRPr lang="en-US" sz="1080" dirty="0"/>
          </a:p>
          <a:p>
            <a:pPr algn="ctr" indent="0" marL="0">
              <a:buNone/>
            </a:pPr>
            <a:r>
              <a:rPr lang="en-US" sz="1080" dirty="0">
                <a:solidFill>
                  <a:srgbClr val="E6EDF7"/>
                </a:solidFill>
              </a:rPr>
              <a:t>AI 카피 A/B 테스트</a:t>
            </a:r>
            <a:endParaRPr lang="en-US" sz="1080" dirty="0"/>
          </a:p>
        </p:txBody>
      </p:sp>
      <p:sp>
        <p:nvSpPr>
          <p:cNvPr id="34" name="Shape 32"/>
          <p:cNvSpPr/>
          <p:nvPr/>
        </p:nvSpPr>
        <p:spPr>
          <a:xfrm>
            <a:off x="5166360" y="1828800"/>
            <a:ext cx="2057400" cy="2423160"/>
          </a:xfrm>
          <a:prstGeom prst="roundRect">
            <a:avLst>
              <a:gd name="adj" fmla="val 3111"/>
            </a:avLst>
          </a:prstGeom>
          <a:solidFill>
            <a:srgbClr val="0D2345">
              <a:alpha val="95000"/>
            </a:srgbClr>
          </a:solidFill>
          <a:ln w="15240">
            <a:solidFill>
              <a:srgbClr val="FF7A00">
                <a:alpha val="75000"/>
              </a:srgbClr>
            </a:solidFill>
            <a:prstDash val="solid"/>
          </a:ln>
        </p:spPr>
      </p:sp>
      <p:sp>
        <p:nvSpPr>
          <p:cNvPr id="35" name="Text 33"/>
          <p:cNvSpPr/>
          <p:nvPr/>
        </p:nvSpPr>
        <p:spPr>
          <a:xfrm>
            <a:off x="5276088" y="1993392"/>
            <a:ext cx="411480" cy="256032"/>
          </a:xfrm>
          <a:prstGeom prst="rect">
            <a:avLst/>
          </a:prstGeom>
          <a:noFill/>
          <a:ln/>
        </p:spPr>
        <p:txBody>
          <a:bodyPr wrap="square" lIns="0" tIns="0" rIns="0" bIns="0" rtlCol="0" anchor="ctr"/>
          <a:lstStyle/>
          <a:p>
            <a:pPr indent="0" marL="0">
              <a:buNone/>
            </a:pPr>
            <a:r>
              <a:rPr lang="en-US" sz="1400" b="1" dirty="0">
                <a:solidFill>
                  <a:srgbClr val="FF7A00"/>
                </a:solidFill>
              </a:rPr>
              <a:t>03</a:t>
            </a:r>
            <a:endParaRPr lang="en-US" sz="1400" dirty="0"/>
          </a:p>
        </p:txBody>
      </p:sp>
      <p:sp>
        <p:nvSpPr>
          <p:cNvPr id="36" name="Text 34"/>
          <p:cNvSpPr/>
          <p:nvPr/>
        </p:nvSpPr>
        <p:spPr>
          <a:xfrm>
            <a:off x="5330952" y="2359152"/>
            <a:ext cx="1737360" cy="347472"/>
          </a:xfrm>
          <a:prstGeom prst="rect">
            <a:avLst/>
          </a:prstGeom>
          <a:noFill/>
          <a:ln/>
        </p:spPr>
        <p:txBody>
          <a:bodyPr wrap="square" lIns="0" tIns="0" rIns="0" bIns="0" rtlCol="0" anchor="ctr"/>
          <a:lstStyle/>
          <a:p>
            <a:pPr algn="ctr" indent="0" marL="0">
              <a:buNone/>
            </a:pPr>
            <a:r>
              <a:rPr lang="en-US" sz="1900" b="1" dirty="0">
                <a:solidFill>
                  <a:srgbClr val="FFFFFF"/>
                </a:solidFill>
              </a:rPr>
              <a:t>전환</a:t>
            </a:r>
            <a:endParaRPr lang="en-US" sz="1900" dirty="0"/>
          </a:p>
        </p:txBody>
      </p:sp>
      <p:sp>
        <p:nvSpPr>
          <p:cNvPr id="37" name="Text 35"/>
          <p:cNvSpPr/>
          <p:nvPr/>
        </p:nvSpPr>
        <p:spPr>
          <a:xfrm>
            <a:off x="5330952" y="2944368"/>
            <a:ext cx="1737360" cy="777240"/>
          </a:xfrm>
          <a:prstGeom prst="rect">
            <a:avLst/>
          </a:prstGeom>
          <a:noFill/>
          <a:ln/>
        </p:spPr>
        <p:txBody>
          <a:bodyPr wrap="square" lIns="0" tIns="0" rIns="0" bIns="0" rtlCol="0" anchor="ctr">
            <a:normAutofit/>
          </a:bodyPr>
          <a:lstStyle/>
          <a:p>
            <a:pPr algn="ctr" indent="0" marL="0">
              <a:buNone/>
            </a:pPr>
            <a:r>
              <a:rPr lang="en-US" sz="1080" dirty="0">
                <a:solidFill>
                  <a:srgbClr val="E6EDF7"/>
                </a:solidFill>
              </a:rPr>
              <a:t>업셀 메시지·영업메일</a:t>
            </a:r>
            <a:endParaRPr lang="en-US" sz="1080" dirty="0"/>
          </a:p>
          <a:p>
            <a:pPr algn="ctr" indent="0" marL="0">
              <a:buNone/>
            </a:pPr>
            <a:r>
              <a:rPr lang="en-US" sz="1080" dirty="0">
                <a:solidFill>
                  <a:srgbClr val="E6EDF7"/>
                </a:solidFill>
              </a:rPr>
              <a:t>AI 개인화 자동화</a:t>
            </a:r>
            <a:endParaRPr lang="en-US" sz="1080" dirty="0"/>
          </a:p>
        </p:txBody>
      </p:sp>
      <p:sp>
        <p:nvSpPr>
          <p:cNvPr id="38" name="Shape 36"/>
          <p:cNvSpPr/>
          <p:nvPr/>
        </p:nvSpPr>
        <p:spPr>
          <a:xfrm>
            <a:off x="7498080" y="1828800"/>
            <a:ext cx="2057400" cy="2423160"/>
          </a:xfrm>
          <a:prstGeom prst="roundRect">
            <a:avLst>
              <a:gd name="adj" fmla="val 3111"/>
            </a:avLst>
          </a:prstGeom>
          <a:solidFill>
            <a:srgbClr val="0D2345">
              <a:alpha val="95000"/>
            </a:srgbClr>
          </a:solidFill>
          <a:ln w="15240">
            <a:solidFill>
              <a:srgbClr val="2F80ED">
                <a:alpha val="75000"/>
              </a:srgbClr>
            </a:solidFill>
            <a:prstDash val="solid"/>
          </a:ln>
        </p:spPr>
      </p:sp>
      <p:sp>
        <p:nvSpPr>
          <p:cNvPr id="39" name="Text 37"/>
          <p:cNvSpPr/>
          <p:nvPr/>
        </p:nvSpPr>
        <p:spPr>
          <a:xfrm>
            <a:off x="7607808" y="1993392"/>
            <a:ext cx="411480" cy="256032"/>
          </a:xfrm>
          <a:prstGeom prst="rect">
            <a:avLst/>
          </a:prstGeom>
          <a:noFill/>
          <a:ln/>
        </p:spPr>
        <p:txBody>
          <a:bodyPr wrap="square" lIns="0" tIns="0" rIns="0" bIns="0" rtlCol="0" anchor="ctr"/>
          <a:lstStyle/>
          <a:p>
            <a:pPr indent="0" marL="0">
              <a:buNone/>
            </a:pPr>
            <a:r>
              <a:rPr lang="en-US" sz="1400" b="1" dirty="0">
                <a:solidFill>
                  <a:srgbClr val="FF7A00"/>
                </a:solidFill>
              </a:rPr>
              <a:t>04</a:t>
            </a:r>
            <a:endParaRPr lang="en-US" sz="1400" dirty="0"/>
          </a:p>
        </p:txBody>
      </p:sp>
      <p:sp>
        <p:nvSpPr>
          <p:cNvPr id="40" name="Text 38"/>
          <p:cNvSpPr/>
          <p:nvPr/>
        </p:nvSpPr>
        <p:spPr>
          <a:xfrm>
            <a:off x="7662672" y="2359152"/>
            <a:ext cx="1737360" cy="347472"/>
          </a:xfrm>
          <a:prstGeom prst="rect">
            <a:avLst/>
          </a:prstGeom>
          <a:noFill/>
          <a:ln/>
        </p:spPr>
        <p:txBody>
          <a:bodyPr wrap="square" lIns="0" tIns="0" rIns="0" bIns="0" rtlCol="0" anchor="ctr"/>
          <a:lstStyle/>
          <a:p>
            <a:pPr algn="ctr" indent="0" marL="0">
              <a:buNone/>
            </a:pPr>
            <a:r>
              <a:rPr lang="en-US" sz="1900" b="1" dirty="0">
                <a:solidFill>
                  <a:srgbClr val="FFFFFF"/>
                </a:solidFill>
              </a:rPr>
              <a:t>계약</a:t>
            </a:r>
            <a:endParaRPr lang="en-US" sz="1900" dirty="0"/>
          </a:p>
        </p:txBody>
      </p:sp>
      <p:sp>
        <p:nvSpPr>
          <p:cNvPr id="41" name="Text 39"/>
          <p:cNvSpPr/>
          <p:nvPr/>
        </p:nvSpPr>
        <p:spPr>
          <a:xfrm>
            <a:off x="7662672" y="2944368"/>
            <a:ext cx="1737360" cy="777240"/>
          </a:xfrm>
          <a:prstGeom prst="rect">
            <a:avLst/>
          </a:prstGeom>
          <a:noFill/>
          <a:ln/>
        </p:spPr>
        <p:txBody>
          <a:bodyPr wrap="square" lIns="0" tIns="0" rIns="0" bIns="0" rtlCol="0" anchor="ctr">
            <a:normAutofit/>
          </a:bodyPr>
          <a:lstStyle/>
          <a:p>
            <a:pPr algn="ctr" indent="0" marL="0">
              <a:buNone/>
            </a:pPr>
            <a:r>
              <a:rPr lang="en-US" sz="1080" dirty="0">
                <a:solidFill>
                  <a:srgbClr val="E6EDF7"/>
                </a:solidFill>
              </a:rPr>
              <a:t>제안서·ROI·견적서</a:t>
            </a:r>
            <a:endParaRPr lang="en-US" sz="1080" dirty="0"/>
          </a:p>
          <a:p>
            <a:pPr algn="ctr" indent="0" marL="0">
              <a:buNone/>
            </a:pPr>
            <a:r>
              <a:rPr lang="en-US" sz="1080" dirty="0">
                <a:solidFill>
                  <a:srgbClr val="E6EDF7"/>
                </a:solidFill>
              </a:rPr>
              <a:t>AI 초안 작성</a:t>
            </a:r>
            <a:endParaRPr lang="en-US" sz="1080" dirty="0"/>
          </a:p>
        </p:txBody>
      </p:sp>
      <p:sp>
        <p:nvSpPr>
          <p:cNvPr id="42" name="Shape 40"/>
          <p:cNvSpPr/>
          <p:nvPr/>
        </p:nvSpPr>
        <p:spPr>
          <a:xfrm>
            <a:off x="9829800" y="1828800"/>
            <a:ext cx="2057400" cy="2423160"/>
          </a:xfrm>
          <a:prstGeom prst="roundRect">
            <a:avLst>
              <a:gd name="adj" fmla="val 3111"/>
            </a:avLst>
          </a:prstGeom>
          <a:solidFill>
            <a:srgbClr val="0D2345">
              <a:alpha val="95000"/>
            </a:srgbClr>
          </a:solidFill>
          <a:ln w="15240">
            <a:solidFill>
              <a:srgbClr val="FF7A00">
                <a:alpha val="75000"/>
              </a:srgbClr>
            </a:solidFill>
            <a:prstDash val="solid"/>
          </a:ln>
        </p:spPr>
      </p:sp>
      <p:sp>
        <p:nvSpPr>
          <p:cNvPr id="43" name="Text 41"/>
          <p:cNvSpPr/>
          <p:nvPr/>
        </p:nvSpPr>
        <p:spPr>
          <a:xfrm>
            <a:off x="9939528" y="1993392"/>
            <a:ext cx="411480" cy="256032"/>
          </a:xfrm>
          <a:prstGeom prst="rect">
            <a:avLst/>
          </a:prstGeom>
          <a:noFill/>
          <a:ln/>
        </p:spPr>
        <p:txBody>
          <a:bodyPr wrap="square" lIns="0" tIns="0" rIns="0" bIns="0" rtlCol="0" anchor="ctr"/>
          <a:lstStyle/>
          <a:p>
            <a:pPr indent="0" marL="0">
              <a:buNone/>
            </a:pPr>
            <a:r>
              <a:rPr lang="en-US" sz="1400" b="1" dirty="0">
                <a:solidFill>
                  <a:srgbClr val="FF7A00"/>
                </a:solidFill>
              </a:rPr>
              <a:t>05</a:t>
            </a:r>
            <a:endParaRPr lang="en-US" sz="1400" dirty="0"/>
          </a:p>
        </p:txBody>
      </p:sp>
      <p:sp>
        <p:nvSpPr>
          <p:cNvPr id="44" name="Text 42"/>
          <p:cNvSpPr/>
          <p:nvPr/>
        </p:nvSpPr>
        <p:spPr>
          <a:xfrm>
            <a:off x="9994392" y="2359152"/>
            <a:ext cx="1737360" cy="347472"/>
          </a:xfrm>
          <a:prstGeom prst="rect">
            <a:avLst/>
          </a:prstGeom>
          <a:noFill/>
          <a:ln/>
        </p:spPr>
        <p:txBody>
          <a:bodyPr wrap="square" lIns="0" tIns="0" rIns="0" bIns="0" rtlCol="0" anchor="ctr"/>
          <a:lstStyle/>
          <a:p>
            <a:pPr algn="ctr" indent="0" marL="0">
              <a:buNone/>
            </a:pPr>
            <a:r>
              <a:rPr lang="en-US" sz="1900" b="1" dirty="0">
                <a:solidFill>
                  <a:srgbClr val="FFFFFF"/>
                </a:solidFill>
              </a:rPr>
              <a:t>유지</a:t>
            </a:r>
            <a:endParaRPr lang="en-US" sz="1900" dirty="0"/>
          </a:p>
        </p:txBody>
      </p:sp>
      <p:sp>
        <p:nvSpPr>
          <p:cNvPr id="45" name="Text 43"/>
          <p:cNvSpPr/>
          <p:nvPr/>
        </p:nvSpPr>
        <p:spPr>
          <a:xfrm>
            <a:off x="9994392" y="2944368"/>
            <a:ext cx="1737360" cy="777240"/>
          </a:xfrm>
          <a:prstGeom prst="rect">
            <a:avLst/>
          </a:prstGeom>
          <a:noFill/>
          <a:ln/>
        </p:spPr>
        <p:txBody>
          <a:bodyPr wrap="square" lIns="0" tIns="0" rIns="0" bIns="0" rtlCol="0" anchor="ctr">
            <a:normAutofit/>
          </a:bodyPr>
          <a:lstStyle/>
          <a:p>
            <a:pPr algn="ctr" indent="0" marL="0">
              <a:buNone/>
            </a:pPr>
            <a:r>
              <a:rPr lang="en-US" sz="1080" dirty="0">
                <a:solidFill>
                  <a:srgbClr val="E6EDF7"/>
                </a:solidFill>
              </a:rPr>
              <a:t>사용량 분석·리포트</a:t>
            </a:r>
            <a:endParaRPr lang="en-US" sz="1080" dirty="0"/>
          </a:p>
          <a:p>
            <a:pPr algn="ctr" indent="0" marL="0">
              <a:buNone/>
            </a:pPr>
            <a:r>
              <a:rPr lang="en-US" sz="1080" dirty="0">
                <a:solidFill>
                  <a:srgbClr val="E6EDF7"/>
                </a:solidFill>
              </a:rPr>
              <a:t>AI 이탈 예측</a:t>
            </a:r>
            <a:endParaRPr lang="en-US" sz="1080" dirty="0"/>
          </a:p>
        </p:txBody>
      </p:sp>
      <p:sp>
        <p:nvSpPr>
          <p:cNvPr id="46" name="Shape 44"/>
          <p:cNvSpPr/>
          <p:nvPr/>
        </p:nvSpPr>
        <p:spPr>
          <a:xfrm>
            <a:off x="685800" y="4754880"/>
            <a:ext cx="10789920" cy="1005840"/>
          </a:xfrm>
          <a:prstGeom prst="roundRect">
            <a:avLst>
              <a:gd name="adj" fmla="val 6364"/>
            </a:avLst>
          </a:prstGeom>
          <a:solidFill>
            <a:srgbClr val="0B1F3F">
              <a:alpha val="95000"/>
            </a:srgbClr>
          </a:solidFill>
          <a:ln w="15240">
            <a:solidFill>
              <a:srgbClr val="FF7A00">
                <a:alpha val="80000"/>
              </a:srgbClr>
            </a:solidFill>
            <a:prstDash val="solid"/>
          </a:ln>
        </p:spPr>
      </p:sp>
      <p:sp>
        <p:nvSpPr>
          <p:cNvPr id="47" name="Text 45"/>
          <p:cNvSpPr/>
          <p:nvPr/>
        </p:nvSpPr>
        <p:spPr>
          <a:xfrm>
            <a:off x="960120" y="5102352"/>
            <a:ext cx="10241280" cy="292608"/>
          </a:xfrm>
          <a:prstGeom prst="rect">
            <a:avLst/>
          </a:prstGeom>
          <a:noFill/>
          <a:ln/>
        </p:spPr>
        <p:txBody>
          <a:bodyPr wrap="square" lIns="0" tIns="0" rIns="0" bIns="0" rtlCol="0" anchor="ctr">
            <a:normAutofit/>
          </a:bodyPr>
          <a:lstStyle/>
          <a:p>
            <a:pPr algn="ctr" indent="0" marL="0">
              <a:buNone/>
            </a:pPr>
            <a:r>
              <a:rPr lang="en-US" sz="1500" b="1" dirty="0">
                <a:solidFill>
                  <a:srgbClr val="FFFFFF"/>
                </a:solidFill>
              </a:rPr>
              <a:t>실전 적용: 오늘 만든 수익모델을 기준으로 “홍보 콘텐츠 3개 + 영업메일 1개 + 제안서 목차 1개”를 AI로 바로 생성합니다.</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한국형 적용 예시</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당근 모임 참가자가 바로 시도해볼 수 있는 수익화 아이디어</a:t>
            </a:r>
            <a:endParaRPr lang="en-US" sz="1450" dirty="0"/>
          </a:p>
        </p:txBody>
      </p:sp>
      <p:sp>
        <p:nvSpPr>
          <p:cNvPr id="26" name="Shape 24"/>
          <p:cNvSpPr/>
          <p:nvPr/>
        </p:nvSpPr>
        <p:spPr>
          <a:xfrm>
            <a:off x="594360" y="1600200"/>
            <a:ext cx="3566160" cy="4160520"/>
          </a:xfrm>
          <a:prstGeom prst="roundRect">
            <a:avLst>
              <a:gd name="adj" fmla="val 1795"/>
            </a:avLst>
          </a:prstGeom>
          <a:solidFill>
            <a:srgbClr val="0D2345">
              <a:alpha val="95000"/>
            </a:srgbClr>
          </a:solidFill>
          <a:ln w="15240">
            <a:solidFill>
              <a:srgbClr val="FF7A00">
                <a:alpha val="75000"/>
              </a:srgbClr>
            </a:solidFill>
            <a:prstDash val="solid"/>
          </a:ln>
        </p:spPr>
      </p:sp>
      <p:sp>
        <p:nvSpPr>
          <p:cNvPr id="27" name="Shape 25"/>
          <p:cNvSpPr/>
          <p:nvPr/>
        </p:nvSpPr>
        <p:spPr>
          <a:xfrm>
            <a:off x="914400" y="1856232"/>
            <a:ext cx="141732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960120" y="1920240"/>
            <a:ext cx="132588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구독 + 교육</a:t>
            </a:r>
            <a:endParaRPr lang="en-US" sz="1050" dirty="0"/>
          </a:p>
        </p:txBody>
      </p:sp>
      <p:sp>
        <p:nvSpPr>
          <p:cNvPr id="29" name="Text 27"/>
          <p:cNvSpPr/>
          <p:nvPr/>
        </p:nvSpPr>
        <p:spPr>
          <a:xfrm>
            <a:off x="914400" y="2423160"/>
            <a:ext cx="2926080" cy="457200"/>
          </a:xfrm>
          <a:prstGeom prst="rect">
            <a:avLst/>
          </a:prstGeom>
          <a:noFill/>
          <a:ln/>
        </p:spPr>
        <p:txBody>
          <a:bodyPr wrap="square" lIns="0" tIns="0" rIns="0" bIns="0" rtlCol="0" anchor="ctr">
            <a:normAutofit/>
          </a:bodyPr>
          <a:lstStyle/>
          <a:p>
            <a:pPr algn="ctr" indent="0" marL="0">
              <a:buNone/>
            </a:pPr>
            <a:r>
              <a:rPr lang="en-US" sz="1700" b="1" dirty="0">
                <a:solidFill>
                  <a:srgbClr val="FFFFFF"/>
                </a:solidFill>
              </a:rPr>
              <a:t>소상공인 AI 마케팅 비서</a:t>
            </a:r>
            <a:endParaRPr lang="en-US" sz="1700" dirty="0"/>
          </a:p>
        </p:txBody>
      </p:sp>
      <p:sp>
        <p:nvSpPr>
          <p:cNvPr id="30" name="Text 28"/>
          <p:cNvSpPr/>
          <p:nvPr/>
        </p:nvSpPr>
        <p:spPr>
          <a:xfrm>
            <a:off x="1005840" y="3154680"/>
            <a:ext cx="2788920" cy="1645920"/>
          </a:xfrm>
          <a:prstGeom prst="rect">
            <a:avLst/>
          </a:prstGeom>
          <a:noFill/>
          <a:ln/>
        </p:spPr>
        <p:txBody>
          <a:bodyPr wrap="square" lIns="635" tIns="635" rIns="635" bIns="635" rtlCol="0" anchor="t">
            <a:normAutofit/>
          </a:bodyPr>
          <a:lstStyle/>
          <a:p>
            <a:pPr indent="0" marL="0">
              <a:buNone/>
            </a:pPr>
            <a:r>
              <a:rPr lang="en-US" sz="1250" dirty="0">
                <a:solidFill>
                  <a:srgbClr val="E6EDF7"/>
                </a:solidFill>
                <a:latin typeface="Malgun Gothic" pitchFamily="34" charset="0"/>
                <a:ea typeface="Malgun Gothic" pitchFamily="34" charset="-122"/>
                <a:cs typeface="Malgun Gothic" pitchFamily="34" charset="-120"/>
              </a:rPr>
              <a:t>• 월 4.9만원 기본 구독
</a:t>
            </a:r>
            <a:pPr indent="0" marL="0">
              <a:buNone/>
            </a:pPr>
            <a:r>
              <a:rPr lang="en-US" sz="1250" dirty="0">
                <a:solidFill>
                  <a:srgbClr val="E6EDF7"/>
                </a:solidFill>
                <a:latin typeface="Malgun Gothic" pitchFamily="34" charset="0"/>
                <a:ea typeface="Malgun Gothic" pitchFamily="34" charset="-122"/>
                <a:cs typeface="Malgun Gothic" pitchFamily="34" charset="-120"/>
              </a:rPr>
              <a:t>• 리뷰답변/SNS글/이벤트 문구
</a:t>
            </a:r>
            <a:pPr indent="0" marL="0">
              <a:buNone/>
            </a:pPr>
            <a:r>
              <a:rPr lang="en-US" sz="1250" dirty="0">
                <a:solidFill>
                  <a:srgbClr val="E6EDF7"/>
                </a:solidFill>
                <a:latin typeface="Malgun Gothic" pitchFamily="34" charset="0"/>
                <a:ea typeface="Malgun Gothic" pitchFamily="34" charset="-122"/>
                <a:cs typeface="Malgun Gothic" pitchFamily="34" charset="-120"/>
              </a:rPr>
              <a:t>• 오프라인 실습 교육 1회 30만원</a:t>
            </a:r>
            <a:endParaRPr lang="en-US" sz="1250" dirty="0"/>
          </a:p>
        </p:txBody>
      </p:sp>
      <p:sp>
        <p:nvSpPr>
          <p:cNvPr id="31" name="Text 29"/>
          <p:cNvSpPr/>
          <p:nvPr/>
        </p:nvSpPr>
        <p:spPr>
          <a:xfrm>
            <a:off x="914400" y="4892040"/>
            <a:ext cx="2926080" cy="228600"/>
          </a:xfrm>
          <a:prstGeom prst="rect">
            <a:avLst/>
          </a:prstGeom>
          <a:noFill/>
          <a:ln/>
        </p:spPr>
        <p:txBody>
          <a:bodyPr wrap="square" lIns="0" tIns="0" rIns="0" bIns="0" rtlCol="0" anchor="ctr"/>
          <a:lstStyle/>
          <a:p>
            <a:pPr algn="ctr" indent="0" marL="0">
              <a:buNone/>
            </a:pPr>
            <a:r>
              <a:rPr lang="en-US" sz="1150" b="1" dirty="0">
                <a:solidFill>
                  <a:srgbClr val="FFB000"/>
                </a:solidFill>
              </a:rPr>
              <a:t>AI 활용 영업</a:t>
            </a:r>
            <a:endParaRPr lang="en-US" sz="1150" dirty="0"/>
          </a:p>
        </p:txBody>
      </p:sp>
      <p:sp>
        <p:nvSpPr>
          <p:cNvPr id="32" name="Text 30"/>
          <p:cNvSpPr/>
          <p:nvPr/>
        </p:nvSpPr>
        <p:spPr>
          <a:xfrm>
            <a:off x="1051560" y="5230368"/>
            <a:ext cx="2651760" cy="228600"/>
          </a:xfrm>
          <a:prstGeom prst="rect">
            <a:avLst/>
          </a:prstGeom>
          <a:noFill/>
          <a:ln/>
        </p:spPr>
        <p:txBody>
          <a:bodyPr wrap="square" lIns="0" tIns="0" rIns="0" bIns="0" rtlCol="0" anchor="ctr">
            <a:normAutofit/>
          </a:bodyPr>
          <a:lstStyle/>
          <a:p>
            <a:pPr algn="ctr" indent="0" marL="0">
              <a:buNone/>
            </a:pPr>
            <a:r>
              <a:rPr lang="en-US" sz="1050" dirty="0">
                <a:solidFill>
                  <a:srgbClr val="E6EDF7"/>
                </a:solidFill>
              </a:rPr>
              <a:t>동네 업종별 홍보문구 자동 생성</a:t>
            </a:r>
            <a:endParaRPr lang="en-US" sz="1050" dirty="0"/>
          </a:p>
        </p:txBody>
      </p:sp>
      <p:sp>
        <p:nvSpPr>
          <p:cNvPr id="33" name="Shape 31"/>
          <p:cNvSpPr/>
          <p:nvPr/>
        </p:nvSpPr>
        <p:spPr>
          <a:xfrm>
            <a:off x="4480560" y="1600200"/>
            <a:ext cx="3566160" cy="4160520"/>
          </a:xfrm>
          <a:prstGeom prst="roundRect">
            <a:avLst>
              <a:gd name="adj" fmla="val 1795"/>
            </a:avLst>
          </a:prstGeom>
          <a:solidFill>
            <a:srgbClr val="0D2345">
              <a:alpha val="95000"/>
            </a:srgbClr>
          </a:solidFill>
          <a:ln w="15240">
            <a:solidFill>
              <a:srgbClr val="2F80ED">
                <a:alpha val="75000"/>
              </a:srgbClr>
            </a:solidFill>
            <a:prstDash val="solid"/>
          </a:ln>
        </p:spPr>
      </p:sp>
      <p:sp>
        <p:nvSpPr>
          <p:cNvPr id="34" name="Shape 32"/>
          <p:cNvSpPr/>
          <p:nvPr/>
        </p:nvSpPr>
        <p:spPr>
          <a:xfrm>
            <a:off x="4800600" y="1856232"/>
            <a:ext cx="1417320" cy="320040"/>
          </a:xfrm>
          <a:prstGeom prst="roundRect">
            <a:avLst>
              <a:gd name="adj" fmla="val 14286"/>
            </a:avLst>
          </a:prstGeom>
          <a:solidFill>
            <a:srgbClr val="2F80ED"/>
          </a:solidFill>
          <a:ln w="12700">
            <a:solidFill>
              <a:srgbClr val="2F80ED">
                <a:alpha val="0"/>
              </a:srgbClr>
            </a:solidFill>
            <a:prstDash val="solid"/>
          </a:ln>
        </p:spPr>
      </p:sp>
      <p:sp>
        <p:nvSpPr>
          <p:cNvPr id="35" name="Text 33"/>
          <p:cNvSpPr/>
          <p:nvPr/>
        </p:nvSpPr>
        <p:spPr>
          <a:xfrm>
            <a:off x="4846320" y="1920240"/>
            <a:ext cx="132588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Freemium + 컨설팅</a:t>
            </a:r>
            <a:endParaRPr lang="en-US" sz="1050" dirty="0"/>
          </a:p>
        </p:txBody>
      </p:sp>
      <p:sp>
        <p:nvSpPr>
          <p:cNvPr id="36" name="Text 34"/>
          <p:cNvSpPr/>
          <p:nvPr/>
        </p:nvSpPr>
        <p:spPr>
          <a:xfrm>
            <a:off x="4800600" y="2423160"/>
            <a:ext cx="2926080" cy="457200"/>
          </a:xfrm>
          <a:prstGeom prst="rect">
            <a:avLst/>
          </a:prstGeom>
          <a:noFill/>
          <a:ln/>
        </p:spPr>
        <p:txBody>
          <a:bodyPr wrap="square" lIns="0" tIns="0" rIns="0" bIns="0" rtlCol="0" anchor="ctr">
            <a:normAutofit/>
          </a:bodyPr>
          <a:lstStyle/>
          <a:p>
            <a:pPr algn="ctr" indent="0" marL="0">
              <a:buNone/>
            </a:pPr>
            <a:r>
              <a:rPr lang="en-US" sz="1700" b="1" dirty="0">
                <a:solidFill>
                  <a:srgbClr val="FFFFFF"/>
                </a:solidFill>
              </a:rPr>
              <a:t>창업자용 AI 사업계획서 코치</a:t>
            </a:r>
            <a:endParaRPr lang="en-US" sz="1700" dirty="0"/>
          </a:p>
        </p:txBody>
      </p:sp>
      <p:sp>
        <p:nvSpPr>
          <p:cNvPr id="37" name="Text 35"/>
          <p:cNvSpPr/>
          <p:nvPr/>
        </p:nvSpPr>
        <p:spPr>
          <a:xfrm>
            <a:off x="4892040" y="3154680"/>
            <a:ext cx="2788920" cy="1645920"/>
          </a:xfrm>
          <a:prstGeom prst="rect">
            <a:avLst/>
          </a:prstGeom>
          <a:noFill/>
          <a:ln/>
        </p:spPr>
        <p:txBody>
          <a:bodyPr wrap="square" lIns="635" tIns="635" rIns="635" bIns="635" rtlCol="0" anchor="t">
            <a:normAutofit/>
          </a:bodyPr>
          <a:lstStyle/>
          <a:p>
            <a:pPr indent="0" marL="0">
              <a:buNone/>
            </a:pPr>
            <a:r>
              <a:rPr lang="en-US" sz="1250" dirty="0">
                <a:solidFill>
                  <a:srgbClr val="E6EDF7"/>
                </a:solidFill>
                <a:latin typeface="Malgun Gothic" pitchFamily="34" charset="0"/>
                <a:ea typeface="Malgun Gothic" pitchFamily="34" charset="-122"/>
                <a:cs typeface="Malgun Gothic" pitchFamily="34" charset="-120"/>
              </a:rPr>
              <a:t>• 무료 진단 리포트
</a:t>
            </a:r>
            <a:pPr indent="0" marL="0">
              <a:buNone/>
            </a:pPr>
            <a:r>
              <a:rPr lang="en-US" sz="1250" dirty="0">
                <a:solidFill>
                  <a:srgbClr val="E6EDF7"/>
                </a:solidFill>
                <a:latin typeface="Malgun Gothic" pitchFamily="34" charset="0"/>
                <a:ea typeface="Malgun Gothic" pitchFamily="34" charset="-122"/>
                <a:cs typeface="Malgun Gothic" pitchFamily="34" charset="-120"/>
              </a:rPr>
              <a:t>• Pro 월 1.9만원
</a:t>
            </a:r>
            <a:pPr indent="0" marL="0">
              <a:buNone/>
            </a:pPr>
            <a:r>
              <a:rPr lang="en-US" sz="1250" dirty="0">
                <a:solidFill>
                  <a:srgbClr val="E6EDF7"/>
                </a:solidFill>
                <a:latin typeface="Malgun Gothic" pitchFamily="34" charset="0"/>
                <a:ea typeface="Malgun Gothic" pitchFamily="34" charset="-122"/>
                <a:cs typeface="Malgun Gothic" pitchFamily="34" charset="-120"/>
              </a:rPr>
              <a:t>• 정부지원사업 제안서 컨설팅 1회 50만원</a:t>
            </a:r>
            <a:endParaRPr lang="en-US" sz="1250" dirty="0"/>
          </a:p>
        </p:txBody>
      </p:sp>
      <p:sp>
        <p:nvSpPr>
          <p:cNvPr id="38" name="Text 36"/>
          <p:cNvSpPr/>
          <p:nvPr/>
        </p:nvSpPr>
        <p:spPr>
          <a:xfrm>
            <a:off x="4800600" y="4892040"/>
            <a:ext cx="2926080" cy="228600"/>
          </a:xfrm>
          <a:prstGeom prst="rect">
            <a:avLst/>
          </a:prstGeom>
          <a:noFill/>
          <a:ln/>
        </p:spPr>
        <p:txBody>
          <a:bodyPr wrap="square" lIns="0" tIns="0" rIns="0" bIns="0" rtlCol="0" anchor="ctr"/>
          <a:lstStyle/>
          <a:p>
            <a:pPr algn="ctr" indent="0" marL="0">
              <a:buNone/>
            </a:pPr>
            <a:r>
              <a:rPr lang="en-US" sz="1150" b="1" dirty="0">
                <a:solidFill>
                  <a:srgbClr val="FFB000"/>
                </a:solidFill>
              </a:rPr>
              <a:t>AI 활용 영업</a:t>
            </a:r>
            <a:endParaRPr lang="en-US" sz="1150" dirty="0"/>
          </a:p>
        </p:txBody>
      </p:sp>
      <p:sp>
        <p:nvSpPr>
          <p:cNvPr id="39" name="Text 37"/>
          <p:cNvSpPr/>
          <p:nvPr/>
        </p:nvSpPr>
        <p:spPr>
          <a:xfrm>
            <a:off x="4937760" y="5230368"/>
            <a:ext cx="2651760" cy="228600"/>
          </a:xfrm>
          <a:prstGeom prst="rect">
            <a:avLst/>
          </a:prstGeom>
          <a:noFill/>
          <a:ln/>
        </p:spPr>
        <p:txBody>
          <a:bodyPr wrap="square" lIns="0" tIns="0" rIns="0" bIns="0" rtlCol="0" anchor="ctr">
            <a:normAutofit/>
          </a:bodyPr>
          <a:lstStyle/>
          <a:p>
            <a:pPr algn="ctr" indent="0" marL="0">
              <a:buNone/>
            </a:pPr>
            <a:r>
              <a:rPr lang="en-US" sz="1050" dirty="0">
                <a:solidFill>
                  <a:srgbClr val="E6EDF7"/>
                </a:solidFill>
              </a:rPr>
              <a:t>지원사업 공고 분석·신청서 초안</a:t>
            </a:r>
            <a:endParaRPr lang="en-US" sz="1050" dirty="0"/>
          </a:p>
        </p:txBody>
      </p:sp>
      <p:sp>
        <p:nvSpPr>
          <p:cNvPr id="40" name="Shape 38"/>
          <p:cNvSpPr/>
          <p:nvPr/>
        </p:nvSpPr>
        <p:spPr>
          <a:xfrm>
            <a:off x="8366760" y="1600200"/>
            <a:ext cx="3566160" cy="4160520"/>
          </a:xfrm>
          <a:prstGeom prst="roundRect">
            <a:avLst>
              <a:gd name="adj" fmla="val 1795"/>
            </a:avLst>
          </a:prstGeom>
          <a:solidFill>
            <a:srgbClr val="0D2345">
              <a:alpha val="95000"/>
            </a:srgbClr>
          </a:solidFill>
          <a:ln w="15240">
            <a:solidFill>
              <a:srgbClr val="8B5CF6">
                <a:alpha val="75000"/>
              </a:srgbClr>
            </a:solidFill>
            <a:prstDash val="solid"/>
          </a:ln>
        </p:spPr>
      </p:sp>
      <p:sp>
        <p:nvSpPr>
          <p:cNvPr id="41" name="Shape 39"/>
          <p:cNvSpPr/>
          <p:nvPr/>
        </p:nvSpPr>
        <p:spPr>
          <a:xfrm>
            <a:off x="8686800" y="1856232"/>
            <a:ext cx="1417320" cy="320040"/>
          </a:xfrm>
          <a:prstGeom prst="roundRect">
            <a:avLst>
              <a:gd name="adj" fmla="val 14286"/>
            </a:avLst>
          </a:prstGeom>
          <a:solidFill>
            <a:srgbClr val="8B5CF6"/>
          </a:solidFill>
          <a:ln w="12700">
            <a:solidFill>
              <a:srgbClr val="8B5CF6">
                <a:alpha val="0"/>
              </a:srgbClr>
            </a:solidFill>
            <a:prstDash val="solid"/>
          </a:ln>
        </p:spPr>
      </p:sp>
      <p:sp>
        <p:nvSpPr>
          <p:cNvPr id="42" name="Text 40"/>
          <p:cNvSpPr/>
          <p:nvPr/>
        </p:nvSpPr>
        <p:spPr>
          <a:xfrm>
            <a:off x="8732520" y="1920240"/>
            <a:ext cx="132588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B2G + 바우처</a:t>
            </a:r>
            <a:endParaRPr lang="en-US" sz="1050" dirty="0"/>
          </a:p>
        </p:txBody>
      </p:sp>
      <p:sp>
        <p:nvSpPr>
          <p:cNvPr id="43" name="Text 41"/>
          <p:cNvSpPr/>
          <p:nvPr/>
        </p:nvSpPr>
        <p:spPr>
          <a:xfrm>
            <a:off x="8686800" y="2423160"/>
            <a:ext cx="2926080" cy="457200"/>
          </a:xfrm>
          <a:prstGeom prst="rect">
            <a:avLst/>
          </a:prstGeom>
          <a:noFill/>
          <a:ln/>
        </p:spPr>
        <p:txBody>
          <a:bodyPr wrap="square" lIns="0" tIns="0" rIns="0" bIns="0" rtlCol="0" anchor="ctr">
            <a:normAutofit/>
          </a:bodyPr>
          <a:lstStyle/>
          <a:p>
            <a:pPr algn="ctr" indent="0" marL="0">
              <a:buNone/>
            </a:pPr>
            <a:r>
              <a:rPr lang="en-US" sz="1700" b="1" dirty="0">
                <a:solidFill>
                  <a:srgbClr val="FFFFFF"/>
                </a:solidFill>
              </a:rPr>
              <a:t>기관용 AI 디지털 역량 교육</a:t>
            </a:r>
            <a:endParaRPr lang="en-US" sz="1700" dirty="0"/>
          </a:p>
        </p:txBody>
      </p:sp>
      <p:sp>
        <p:nvSpPr>
          <p:cNvPr id="44" name="Text 42"/>
          <p:cNvSpPr/>
          <p:nvPr/>
        </p:nvSpPr>
        <p:spPr>
          <a:xfrm>
            <a:off x="8778240" y="3154680"/>
            <a:ext cx="2788920" cy="1645920"/>
          </a:xfrm>
          <a:prstGeom prst="rect">
            <a:avLst/>
          </a:prstGeom>
          <a:noFill/>
          <a:ln/>
        </p:spPr>
        <p:txBody>
          <a:bodyPr wrap="square" lIns="635" tIns="635" rIns="635" bIns="635" rtlCol="0" anchor="t">
            <a:normAutofit/>
          </a:bodyPr>
          <a:lstStyle/>
          <a:p>
            <a:pPr indent="0" marL="0">
              <a:buNone/>
            </a:pPr>
            <a:r>
              <a:rPr lang="en-US" sz="1250" dirty="0">
                <a:solidFill>
                  <a:srgbClr val="E6EDF7"/>
                </a:solidFill>
                <a:latin typeface="Malgun Gothic" pitchFamily="34" charset="0"/>
                <a:ea typeface="Malgun Gothic" pitchFamily="34" charset="-122"/>
                <a:cs typeface="Malgun Gothic" pitchFamily="34" charset="-120"/>
              </a:rPr>
              <a:t>• 청년/소상공인 교육 패키지
</a:t>
            </a:r>
            <a:pPr indent="0" marL="0">
              <a:buNone/>
            </a:pPr>
            <a:r>
              <a:rPr lang="en-US" sz="1250" dirty="0">
                <a:solidFill>
                  <a:srgbClr val="E6EDF7"/>
                </a:solidFill>
                <a:latin typeface="Malgun Gothic" pitchFamily="34" charset="0"/>
                <a:ea typeface="Malgun Gothic" pitchFamily="34" charset="-122"/>
                <a:cs typeface="Malgun Gothic" pitchFamily="34" charset="-120"/>
              </a:rPr>
              <a:t>• 기관 계약 500만~2,000만원
</a:t>
            </a:r>
            <a:pPr indent="0" marL="0">
              <a:buNone/>
            </a:pPr>
            <a:r>
              <a:rPr lang="en-US" sz="1250" dirty="0">
                <a:solidFill>
                  <a:srgbClr val="E6EDF7"/>
                </a:solidFill>
                <a:latin typeface="Malgun Gothic" pitchFamily="34" charset="0"/>
                <a:ea typeface="Malgun Gothic" pitchFamily="34" charset="-122"/>
                <a:cs typeface="Malgun Gothic" pitchFamily="34" charset="-120"/>
              </a:rPr>
              <a:t>• 수료 후 개인 구독 전환</a:t>
            </a:r>
            <a:endParaRPr lang="en-US" sz="1250" dirty="0"/>
          </a:p>
        </p:txBody>
      </p:sp>
      <p:sp>
        <p:nvSpPr>
          <p:cNvPr id="45" name="Text 43"/>
          <p:cNvSpPr/>
          <p:nvPr/>
        </p:nvSpPr>
        <p:spPr>
          <a:xfrm>
            <a:off x="8686800" y="4892040"/>
            <a:ext cx="2926080" cy="228600"/>
          </a:xfrm>
          <a:prstGeom prst="rect">
            <a:avLst/>
          </a:prstGeom>
          <a:noFill/>
          <a:ln/>
        </p:spPr>
        <p:txBody>
          <a:bodyPr wrap="square" lIns="0" tIns="0" rIns="0" bIns="0" rtlCol="0" anchor="ctr"/>
          <a:lstStyle/>
          <a:p>
            <a:pPr algn="ctr" indent="0" marL="0">
              <a:buNone/>
            </a:pPr>
            <a:r>
              <a:rPr lang="en-US" sz="1150" b="1" dirty="0">
                <a:solidFill>
                  <a:srgbClr val="FFB000"/>
                </a:solidFill>
              </a:rPr>
              <a:t>AI 활용 영업</a:t>
            </a:r>
            <a:endParaRPr lang="en-US" sz="1150" dirty="0"/>
          </a:p>
        </p:txBody>
      </p:sp>
      <p:sp>
        <p:nvSpPr>
          <p:cNvPr id="46" name="Text 44"/>
          <p:cNvSpPr/>
          <p:nvPr/>
        </p:nvSpPr>
        <p:spPr>
          <a:xfrm>
            <a:off x="8823960" y="5230368"/>
            <a:ext cx="2651760" cy="228600"/>
          </a:xfrm>
          <a:prstGeom prst="rect">
            <a:avLst/>
          </a:prstGeom>
          <a:noFill/>
          <a:ln/>
        </p:spPr>
        <p:txBody>
          <a:bodyPr wrap="square" lIns="0" tIns="0" rIns="0" bIns="0" rtlCol="0" anchor="ctr">
            <a:normAutofit/>
          </a:bodyPr>
          <a:lstStyle/>
          <a:p>
            <a:pPr algn="ctr" indent="0" marL="0">
              <a:buNone/>
            </a:pPr>
            <a:r>
              <a:rPr lang="en-US" sz="1050" dirty="0">
                <a:solidFill>
                  <a:srgbClr val="E6EDF7"/>
                </a:solidFill>
              </a:rPr>
              <a:t>기관 제안서·성과보고서 자동화</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ghostwriter_images/generated/wide_presentation_slide_infographic_style_image_8_batch_7.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ghostwriter_images/generated/a_widescreen_presentation_slide_graphic_dark_navy_2_batch_1.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ghostwriter_images/generated/a_slick_corporate_presentation_slide_infographic_10_batch_9.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발표 멘트 요약</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강의 진행자가 바로 읽을 수 있는 흐름</a:t>
            </a:r>
            <a:endParaRPr lang="en-US" sz="1450" dirty="0"/>
          </a:p>
        </p:txBody>
      </p:sp>
      <p:sp>
        <p:nvSpPr>
          <p:cNvPr id="26" name="Text 24"/>
          <p:cNvSpPr/>
          <p:nvPr/>
        </p:nvSpPr>
        <p:spPr>
          <a:xfrm>
            <a:off x="777240" y="1600200"/>
            <a:ext cx="10789920" cy="3931920"/>
          </a:xfrm>
          <a:prstGeom prst="rect">
            <a:avLst/>
          </a:prstGeom>
          <a:noFill/>
          <a:ln/>
        </p:spPr>
        <p:txBody>
          <a:bodyPr wrap="square" lIns="635" tIns="635" rIns="635" bIns="635" rtlCol="0" anchor="t">
            <a:normAutofit/>
          </a:bodyPr>
          <a:lstStyle/>
          <a:p>
            <a:pPr indent="0" marL="0">
              <a:buNone/>
            </a:pPr>
            <a:r>
              <a:rPr lang="en-US" sz="1500" dirty="0">
                <a:solidFill>
                  <a:srgbClr val="E6EDF7"/>
                </a:solidFill>
                <a:latin typeface="Malgun Gothic" pitchFamily="34" charset="0"/>
                <a:ea typeface="Malgun Gothic" pitchFamily="34" charset="-122"/>
                <a:cs typeface="Malgun Gothic" pitchFamily="34" charset="-120"/>
              </a:rPr>
              <a:t>• 도입: 오늘은 AI로 무엇을 만들지가 아니라, 어떻게 돈을 벌지를 설계합니다.
</a:t>
            </a:r>
            <a:pPr indent="0" marL="0">
              <a:buNone/>
            </a:pPr>
            <a:r>
              <a:rPr lang="en-US" sz="1500" dirty="0">
                <a:solidFill>
                  <a:srgbClr val="E6EDF7"/>
                </a:solidFill>
                <a:latin typeface="Malgun Gothic" pitchFamily="34" charset="0"/>
                <a:ea typeface="Malgun Gothic" pitchFamily="34" charset="-122"/>
                <a:cs typeface="Malgun Gothic" pitchFamily="34" charset="-120"/>
              </a:rPr>
              <a:t>• 고객: 같은 기술도 예비창업자, 소상공인, 기업/기관에 따라 가격과 기능이 달라집니다.
</a:t>
            </a:r>
            <a:pPr indent="0" marL="0">
              <a:buNone/>
            </a:pPr>
            <a:r>
              <a:rPr lang="en-US" sz="1500" dirty="0">
                <a:solidFill>
                  <a:srgbClr val="E6EDF7"/>
                </a:solidFill>
                <a:latin typeface="Malgun Gothic" pitchFamily="34" charset="0"/>
                <a:ea typeface="Malgun Gothic" pitchFamily="34" charset="-122"/>
                <a:cs typeface="Malgun Gothic" pitchFamily="34" charset="-120"/>
              </a:rPr>
              <a:t>• 모델: 구독, Freemium, 사용량 과금, B2B, 광고, 교육, B2G, 바우처를 조합합니다.
</a:t>
            </a:r>
            <a:pPr indent="0" marL="0">
              <a:buNone/>
            </a:pPr>
            <a:r>
              <a:rPr lang="en-US" sz="1500" dirty="0">
                <a:solidFill>
                  <a:srgbClr val="E6EDF7"/>
                </a:solidFill>
                <a:latin typeface="Malgun Gothic" pitchFamily="34" charset="0"/>
                <a:ea typeface="Malgun Gothic" pitchFamily="34" charset="-122"/>
                <a:cs typeface="Malgun Gothic" pitchFamily="34" charset="-120"/>
              </a:rPr>
              <a:t>• 사례: ChatGPT, Canva, CLOVA Studio, Upstage, Wrtn, NIPA AI바우처 사례를 비교합니다.
</a:t>
            </a:r>
            <a:pPr indent="0" marL="0">
              <a:buNone/>
            </a:pPr>
            <a:r>
              <a:rPr lang="en-US" sz="1500" dirty="0">
                <a:solidFill>
                  <a:srgbClr val="E6EDF7"/>
                </a:solidFill>
                <a:latin typeface="Malgun Gothic" pitchFamily="34" charset="0"/>
                <a:ea typeface="Malgun Gothic" pitchFamily="34" charset="-122"/>
                <a:cs typeface="Malgun Gothic" pitchFamily="34" charset="-120"/>
              </a:rPr>
              <a:t>• 실습: 핵심 고객, 유료 기능, 요금제, 월매출 목표를 30분 안에 정리합니다.</a:t>
            </a:r>
            <a:endParaRPr lang="en-US" sz="1500" dirty="0"/>
          </a:p>
        </p:txBody>
      </p:sp>
      <p:sp>
        <p:nvSpPr>
          <p:cNvPr id="27" name="Shape 25"/>
          <p:cNvSpPr/>
          <p:nvPr/>
        </p:nvSpPr>
        <p:spPr>
          <a:xfrm>
            <a:off x="731520" y="5623560"/>
            <a:ext cx="10881360" cy="594360"/>
          </a:xfrm>
          <a:prstGeom prst="roundRect">
            <a:avLst>
              <a:gd name="adj" fmla="val 10769"/>
            </a:avLst>
          </a:prstGeom>
          <a:solidFill>
            <a:srgbClr val="0B1F3F">
              <a:alpha val="95000"/>
            </a:srgbClr>
          </a:solidFill>
          <a:ln w="15240">
            <a:solidFill>
              <a:srgbClr val="FF7A00">
                <a:alpha val="75000"/>
              </a:srgbClr>
            </a:solidFill>
            <a:prstDash val="solid"/>
          </a:ln>
        </p:spPr>
      </p:sp>
      <p:sp>
        <p:nvSpPr>
          <p:cNvPr id="28" name="Text 26"/>
          <p:cNvSpPr/>
          <p:nvPr/>
        </p:nvSpPr>
        <p:spPr>
          <a:xfrm>
            <a:off x="960120" y="5833872"/>
            <a:ext cx="10332720" cy="219456"/>
          </a:xfrm>
          <a:prstGeom prst="rect">
            <a:avLst/>
          </a:prstGeom>
          <a:noFill/>
          <a:ln/>
        </p:spPr>
        <p:txBody>
          <a:bodyPr wrap="square" lIns="0" tIns="0" rIns="0" bIns="0" rtlCol="0" anchor="ctr">
            <a:normAutofit/>
          </a:bodyPr>
          <a:lstStyle/>
          <a:p>
            <a:pPr algn="ctr" indent="0" marL="0">
              <a:buNone/>
            </a:pPr>
            <a:r>
              <a:rPr lang="en-US" sz="1400" b="1" dirty="0">
                <a:solidFill>
                  <a:srgbClr val="FFFFFF"/>
                </a:solidFill>
              </a:rPr>
              <a:t>오늘의 한 문장: 좋은 AI 서비스보다, 반복적으로 돈이 도는 구조를 먼저 만드세요.</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참고 자료 및 출처</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사례 설명에 활용한 주요 공개 자료</a:t>
            </a:r>
            <a:endParaRPr lang="en-US" sz="1450" dirty="0"/>
          </a:p>
        </p:txBody>
      </p:sp>
      <p:sp>
        <p:nvSpPr>
          <p:cNvPr id="26" name="Text 24"/>
          <p:cNvSpPr/>
          <p:nvPr/>
        </p:nvSpPr>
        <p:spPr>
          <a:xfrm>
            <a:off x="731520" y="1554480"/>
            <a:ext cx="10881360" cy="4206240"/>
          </a:xfrm>
          <a:prstGeom prst="rect">
            <a:avLst/>
          </a:prstGeom>
          <a:noFill/>
          <a:ln/>
        </p:spPr>
        <p:txBody>
          <a:bodyPr wrap="square" lIns="635" tIns="635" rIns="635" bIns="635" rtlCol="0" anchor="t">
            <a:normAutofit/>
          </a:bodyPr>
          <a:lstStyle/>
          <a:p>
            <a:pPr indent="0" marL="0">
              <a:buNone/>
            </a:pPr>
            <a:r>
              <a:rPr lang="en-US" sz="1230" dirty="0">
                <a:solidFill>
                  <a:srgbClr val="E6EDF7"/>
                </a:solidFill>
                <a:latin typeface="Malgun Gothic" pitchFamily="34" charset="0"/>
                <a:ea typeface="Malgun Gothic" pitchFamily="34" charset="-122"/>
                <a:cs typeface="Malgun Gothic" pitchFamily="34" charset="-120"/>
              </a:rPr>
              <a:t>• OpenAI Business Pricing / ChatGPT Pricing: 개인·비즈니스·엔터프라이즈 플랜 구조
</a:t>
            </a:r>
            <a:pPr indent="0" marL="0">
              <a:buNone/>
            </a:pPr>
            <a:r>
              <a:rPr lang="en-US" sz="1230" dirty="0">
                <a:solidFill>
                  <a:srgbClr val="E6EDF7"/>
                </a:solidFill>
                <a:latin typeface="Malgun Gothic" pitchFamily="34" charset="0"/>
                <a:ea typeface="Malgun Gothic" pitchFamily="34" charset="-122"/>
                <a:cs typeface="Malgun Gothic" pitchFamily="34" charset="-120"/>
              </a:rPr>
              <a:t>• Canva Pricing / Canva Business: Free·Pro·Business 플랜과 팀/브랜드 기능 구조
</a:t>
            </a:r>
            <a:pPr indent="0" marL="0">
              <a:buNone/>
            </a:pPr>
            <a:r>
              <a:rPr lang="en-US" sz="1230" dirty="0">
                <a:solidFill>
                  <a:srgbClr val="E6EDF7"/>
                </a:solidFill>
                <a:latin typeface="Malgun Gothic" pitchFamily="34" charset="0"/>
                <a:ea typeface="Malgun Gothic" pitchFamily="34" charset="-122"/>
                <a:cs typeface="Malgun Gothic" pitchFamily="34" charset="-120"/>
              </a:rPr>
              <a:t>• NAVER Cloud CLOVA Studio: HyperCLOVA X API, 토큰 사용량 기반 요금 구조
</a:t>
            </a:r>
            <a:pPr indent="0" marL="0">
              <a:buNone/>
            </a:pPr>
            <a:r>
              <a:rPr lang="en-US" sz="1230" dirty="0">
                <a:solidFill>
                  <a:srgbClr val="E6EDF7"/>
                </a:solidFill>
                <a:latin typeface="Malgun Gothic" pitchFamily="34" charset="0"/>
                <a:ea typeface="Malgun Gothic" pitchFamily="34" charset="-122"/>
                <a:cs typeface="Malgun Gothic" pitchFamily="34" charset="-120"/>
              </a:rPr>
              <a:t>• Upstage Pricing / Company: API 크레딧·기업용 Document AI·LLM 사례
</a:t>
            </a:r>
            <a:pPr indent="0" marL="0">
              <a:buNone/>
            </a:pPr>
            <a:r>
              <a:rPr lang="en-US" sz="1230" dirty="0">
                <a:solidFill>
                  <a:srgbClr val="E6EDF7"/>
                </a:solidFill>
                <a:latin typeface="Malgun Gothic" pitchFamily="34" charset="0"/>
                <a:ea typeface="Malgun Gothic" pitchFamily="34" charset="-122"/>
                <a:cs typeface="Malgun Gothic" pitchFamily="34" charset="-120"/>
              </a:rPr>
              <a:t>• NIPA AI바우처 지원사업: AI 솔루션 도입 수요기업 대상 바우처 지원 구조
</a:t>
            </a:r>
            <a:pPr indent="0" marL="0">
              <a:buNone/>
            </a:pPr>
            <a:r>
              <a:rPr lang="en-US" sz="1230" dirty="0">
                <a:solidFill>
                  <a:srgbClr val="E6EDF7"/>
                </a:solidFill>
                <a:latin typeface="Malgun Gothic" pitchFamily="34" charset="0"/>
                <a:ea typeface="Malgun Gothic" pitchFamily="34" charset="-122"/>
                <a:cs typeface="Malgun Gothic" pitchFamily="34" charset="-120"/>
              </a:rPr>
              <a:t>• 전자신문·Platum 등 보도: 뤼튼 캐릭터 챗 부분 유료화 및 Wrtn Ads 출시 사례</a:t>
            </a:r>
            <a:endParaRPr lang="en-US" sz="1230" dirty="0"/>
          </a:p>
        </p:txBody>
      </p:sp>
      <p:sp>
        <p:nvSpPr>
          <p:cNvPr id="27" name="Text 25"/>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최종 확인일: 2026.08.12</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731520" y="2057400"/>
            <a:ext cx="10698480" cy="502920"/>
          </a:xfrm>
          <a:prstGeom prst="rect">
            <a:avLst/>
          </a:prstGeom>
          <a:noFill/>
          <a:ln/>
        </p:spPr>
        <p:txBody>
          <a:bodyPr wrap="square" lIns="0" tIns="0" rIns="0" bIns="0" rtlCol="0" anchor="ctr">
            <a:normAutofit/>
          </a:bodyPr>
          <a:lstStyle/>
          <a:p>
            <a:pPr algn="ctr" indent="0" marL="0">
              <a:buNone/>
            </a:pPr>
            <a:r>
              <a:rPr lang="en-US" sz="3000" b="1" dirty="0">
                <a:solidFill>
                  <a:srgbClr val="FFFFFF"/>
                </a:solidFill>
              </a:rPr>
              <a:t>Q&amp;A · 네트워킹 · 참가자별 BM 피드백</a:t>
            </a:r>
            <a:endParaRPr lang="en-US" sz="3000" dirty="0"/>
          </a:p>
        </p:txBody>
      </p:sp>
      <p:sp>
        <p:nvSpPr>
          <p:cNvPr id="24" name="Text 22"/>
          <p:cNvSpPr/>
          <p:nvPr/>
        </p:nvSpPr>
        <p:spPr>
          <a:xfrm>
            <a:off x="914400" y="2971800"/>
            <a:ext cx="10332720" cy="457200"/>
          </a:xfrm>
          <a:prstGeom prst="rect">
            <a:avLst/>
          </a:prstGeom>
          <a:noFill/>
          <a:ln/>
        </p:spPr>
        <p:txBody>
          <a:bodyPr wrap="square" lIns="0" tIns="0" rIns="0" bIns="0" rtlCol="0" anchor="ctr">
            <a:normAutofit/>
          </a:bodyPr>
          <a:lstStyle/>
          <a:p>
            <a:pPr algn="ctr" indent="0" marL="0">
              <a:buNone/>
            </a:pPr>
            <a:r>
              <a:rPr lang="en-US" sz="2100" b="1" dirty="0">
                <a:solidFill>
                  <a:srgbClr val="FF7A00"/>
                </a:solidFill>
              </a:rPr>
              <a:t>완벽한 서비스보다, 돈이 도는 구조를 먼저 만드세요.</a:t>
            </a:r>
            <a:endParaRPr lang="en-US" sz="2100" dirty="0"/>
          </a:p>
        </p:txBody>
      </p:sp>
      <p:sp>
        <p:nvSpPr>
          <p:cNvPr id="25" name="Shape 23"/>
          <p:cNvSpPr/>
          <p:nvPr/>
        </p:nvSpPr>
        <p:spPr>
          <a:xfrm>
            <a:off x="4251960" y="3749040"/>
            <a:ext cx="3657600" cy="0"/>
          </a:xfrm>
          <a:prstGeom prst="line">
            <a:avLst/>
          </a:prstGeom>
          <a:noFill/>
          <a:ln w="38100">
            <a:solidFill>
              <a:srgbClr val="FF7A00"/>
            </a:solidFill>
            <a:prstDash val="solid"/>
          </a:ln>
        </p:spPr>
      </p:sp>
      <p:sp>
        <p:nvSpPr>
          <p:cNvPr id="26" name="Text 24"/>
          <p:cNvSpPr/>
          <p:nvPr/>
        </p:nvSpPr>
        <p:spPr>
          <a:xfrm>
            <a:off x="3657600" y="4160520"/>
            <a:ext cx="4846320" cy="274320"/>
          </a:xfrm>
          <a:prstGeom prst="rect">
            <a:avLst/>
          </a:prstGeom>
          <a:noFill/>
          <a:ln/>
        </p:spPr>
        <p:txBody>
          <a:bodyPr wrap="square" lIns="0" tIns="0" rIns="0" bIns="0" rtlCol="0" anchor="ctr"/>
          <a:lstStyle/>
          <a:p>
            <a:pPr algn="ctr" indent="0" marL="0">
              <a:buNone/>
            </a:pPr>
            <a:r>
              <a:rPr lang="en-US" sz="1300" dirty="0">
                <a:solidFill>
                  <a:srgbClr val="E6EDF7"/>
                </a:solidFill>
              </a:rPr>
              <a:t>모두의 창업 시즌2 #7</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ghostwriter_images/generated/a_widescreen_presentation_slide_infographic_imag_3_batch_2.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ghostwriter_images/generated/a_dark_navy_blue_corporate_presentation_slide_with_4_batch_3.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1. 구독형 SaaS</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반복 결제로 MRR을 만드는 가장 기본적인 AI 서비스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OpenAI Business Pricing / ChatGPT Pricing, 2026; Canva Pricing / Canva Business, 2026</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FF7A00">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월/연 단위로 서비스 접근권을 판매
</a:t>
            </a:r>
            <a:pPr indent="0" marL="0">
              <a:buNone/>
            </a:pPr>
            <a:r>
              <a:rPr lang="en-US" sz="1220" dirty="0">
                <a:solidFill>
                  <a:srgbClr val="E6EDF7"/>
                </a:solidFill>
                <a:latin typeface="Malgun Gothic" pitchFamily="34" charset="0"/>
                <a:ea typeface="Malgun Gothic" pitchFamily="34" charset="-122"/>
                <a:cs typeface="Malgun Gothic" pitchFamily="34" charset="-120"/>
              </a:rPr>
              <a:t>• 기능 업데이트와 고객 유지가 매출의 핵심
</a:t>
            </a:r>
            <a:pPr indent="0" marL="0">
              <a:buNone/>
            </a:pPr>
            <a:r>
              <a:rPr lang="en-US" sz="1220" dirty="0">
                <a:solidFill>
                  <a:srgbClr val="E6EDF7"/>
                </a:solidFill>
                <a:latin typeface="Malgun Gothic" pitchFamily="34" charset="0"/>
                <a:ea typeface="Malgun Gothic" pitchFamily="34" charset="-122"/>
                <a:cs typeface="Malgun Gothic" pitchFamily="34" charset="-120"/>
              </a:rPr>
              <a:t>• 무료 체험 → 유료 구독 → 팀 플랜으로 확장</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FF7A00"/>
                </a:solidFill>
                <a:latin typeface="Malgun Gothic" pitchFamily="34" charset="0"/>
                <a:ea typeface="Malgun Gothic" pitchFamily="34" charset="-122"/>
                <a:cs typeface="Malgun Gothic" pitchFamily="34" charset="-120"/>
              </a:rPr>
              <a:t>핵심: 매달 계속 쓸 이유를 만들어야 합니다.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FF7A00"/>
          </a:solidFill>
          <a:ln w="12700">
            <a:solidFill>
              <a:srgbClr val="FF7A00">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FF7A00">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ChatGPT: Free, Plus, Business, Enterprise로 플랜 구분
</a:t>
            </a:r>
            <a:pPr indent="0" marL="0">
              <a:buNone/>
            </a:pPr>
            <a:r>
              <a:rPr lang="en-US" sz="1130" dirty="0">
                <a:solidFill>
                  <a:srgbClr val="E6EDF7"/>
                </a:solidFill>
                <a:latin typeface="Malgun Gothic" pitchFamily="34" charset="0"/>
                <a:ea typeface="Malgun Gothic" pitchFamily="34" charset="-122"/>
                <a:cs typeface="Malgun Gothic" pitchFamily="34" charset="-120"/>
              </a:rPr>
              <a:t>• Canva: Free, Pro, Business 플랜으로 개인/팀 고객 분리
</a:t>
            </a:r>
            <a:pPr indent="0" marL="0">
              <a:buNone/>
            </a:pPr>
            <a:r>
              <a:rPr lang="en-US" sz="1130" dirty="0">
                <a:solidFill>
                  <a:srgbClr val="E6EDF7"/>
                </a:solidFill>
                <a:latin typeface="Malgun Gothic" pitchFamily="34" charset="0"/>
                <a:ea typeface="Malgun Gothic" pitchFamily="34" charset="-122"/>
                <a:cs typeface="Malgun Gothic" pitchFamily="34" charset="-120"/>
              </a:rPr>
              <a:t>• Notion AI: 문서·업무 생산성에 AI 기능을 결합</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FF7A00"/>
                </a:solidFill>
                <a:latin typeface="Malgun Gothic" pitchFamily="34" charset="0"/>
                <a:ea typeface="Malgun Gothic" pitchFamily="34" charset="-122"/>
                <a:cs typeface="Malgun Gothic" pitchFamily="34" charset="-120"/>
              </a:rPr>
              <a:t>실제 포인트: 개인 가격과 팀/기업 가격을 분리합니다.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랜딩페이지 카피 10개 생성 후 A/B 테스트
</a:t>
            </a:r>
            <a:pPr indent="0" marL="0">
              <a:buNone/>
            </a:pPr>
            <a:r>
              <a:rPr lang="en-US" sz="1130" dirty="0">
                <a:solidFill>
                  <a:srgbClr val="E6EDF7"/>
                </a:solidFill>
                <a:latin typeface="Malgun Gothic" pitchFamily="34" charset="0"/>
                <a:ea typeface="Malgun Gothic" pitchFamily="34" charset="-122"/>
                <a:cs typeface="Malgun Gothic" pitchFamily="34" charset="-120"/>
              </a:rPr>
              <a:t>• 가입자 사용 로그를 요약해 이탈 위험 고객 자동 분류
</a:t>
            </a:r>
            <a:pPr indent="0" marL="0">
              <a:buNone/>
            </a:pPr>
            <a:r>
              <a:rPr lang="en-US" sz="1130" dirty="0">
                <a:solidFill>
                  <a:srgbClr val="E6EDF7"/>
                </a:solidFill>
                <a:latin typeface="Malgun Gothic" pitchFamily="34" charset="0"/>
                <a:ea typeface="Malgun Gothic" pitchFamily="34" charset="-122"/>
                <a:cs typeface="Malgun Gothic" pitchFamily="34" charset="-120"/>
              </a:rPr>
              <a:t>• ChatGPT로 온보딩 이메일·업그레이드 메시지 자동 작성
</a:t>
            </a:r>
            <a:pPr indent="0" marL="0">
              <a:buNone/>
            </a:pPr>
            <a:r>
              <a:rPr lang="en-US" sz="1130" dirty="0">
                <a:solidFill>
                  <a:srgbClr val="E6EDF7"/>
                </a:solidFill>
                <a:latin typeface="Malgun Gothic" pitchFamily="34" charset="0"/>
                <a:ea typeface="Malgun Gothic" pitchFamily="34" charset="-122"/>
                <a:cs typeface="Malgun Gothic" pitchFamily="34" charset="-120"/>
              </a:rPr>
              <a:t>• SEO 글: “OO 업무 10분 단축하는 AI 도구” 시리즈 제작</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MRR, 전환율, 해지율, 사용 빈도</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고객이 매달 돈을 내야 하는 반복적 문제는 무엇인가?</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2. Freemium</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무료 사용자를 모으고 일부를 유료 고객으로 전환하는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Canva Pricing / Canva Business, 2026; 전자신문·Platum 보도: 뤼튼 캐릭터 챗 부분 유료화 및 Wrtn Ads, 2024</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2F80ED">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기본 기능은 무료, 고급 기능·사용량·결과물은 유료
</a:t>
            </a:r>
            <a:pPr indent="0" marL="0">
              <a:buNone/>
            </a:pPr>
            <a:r>
              <a:rPr lang="en-US" sz="1220" dirty="0">
                <a:solidFill>
                  <a:srgbClr val="E6EDF7"/>
                </a:solidFill>
                <a:latin typeface="Malgun Gothic" pitchFamily="34" charset="0"/>
                <a:ea typeface="Malgun Gothic" pitchFamily="34" charset="-122"/>
                <a:cs typeface="Malgun Gothic" pitchFamily="34" charset="-120"/>
              </a:rPr>
              <a:t>• 유료 전환 장벽을 낮추면서 빠르게 유입 확보
</a:t>
            </a:r>
            <a:pPr indent="0" marL="0">
              <a:buNone/>
            </a:pPr>
            <a:r>
              <a:rPr lang="en-US" sz="1220" dirty="0">
                <a:solidFill>
                  <a:srgbClr val="E6EDF7"/>
                </a:solidFill>
                <a:latin typeface="Malgun Gothic" pitchFamily="34" charset="0"/>
                <a:ea typeface="Malgun Gothic" pitchFamily="34" charset="-122"/>
                <a:cs typeface="Malgun Gothic" pitchFamily="34" charset="-120"/>
              </a:rPr>
              <a:t>• 무료와 유료의 경계가 불명확하면 수익화 실패</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2F80ED"/>
                </a:solidFill>
                <a:latin typeface="Malgun Gothic" pitchFamily="34" charset="0"/>
                <a:ea typeface="Malgun Gothic" pitchFamily="34" charset="-122"/>
                <a:cs typeface="Malgun Gothic" pitchFamily="34" charset="-120"/>
              </a:rPr>
              <a:t>핵심: 무료는 미끼가 아니라 전환 설계입니다.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2F80ED"/>
          </a:solidFill>
          <a:ln w="12700">
            <a:solidFill>
              <a:srgbClr val="2F80ED">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2F80ED">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Canva: 기본 디자인은 무료, 브랜드키트/프리미엄 기능은 유료
</a:t>
            </a:r>
            <a:pPr indent="0" marL="0">
              <a:buNone/>
            </a:pPr>
            <a:r>
              <a:rPr lang="en-US" sz="1130" dirty="0">
                <a:solidFill>
                  <a:srgbClr val="E6EDF7"/>
                </a:solidFill>
                <a:latin typeface="Malgun Gothic" pitchFamily="34" charset="0"/>
                <a:ea typeface="Malgun Gothic" pitchFamily="34" charset="-122"/>
                <a:cs typeface="Malgun Gothic" pitchFamily="34" charset="-120"/>
              </a:rPr>
              <a:t>• Zoom: 무료 회의로 유입 후 시간·관리 기능으로 유료 전환
</a:t>
            </a:r>
            <a:pPr indent="0" marL="0">
              <a:buNone/>
            </a:pPr>
            <a:r>
              <a:rPr lang="en-US" sz="1130" dirty="0">
                <a:solidFill>
                  <a:srgbClr val="E6EDF7"/>
                </a:solidFill>
                <a:latin typeface="Malgun Gothic" pitchFamily="34" charset="0"/>
                <a:ea typeface="Malgun Gothic" pitchFamily="34" charset="-122"/>
                <a:cs typeface="Malgun Gothic" pitchFamily="34" charset="-120"/>
              </a:rPr>
              <a:t>• 뤼튼: 무료 AI 사용 기반에서 캐릭터 챗 부분 유료화·광고 모델 시도</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2F80ED"/>
                </a:solidFill>
                <a:latin typeface="Malgun Gothic" pitchFamily="34" charset="0"/>
                <a:ea typeface="Malgun Gothic" pitchFamily="34" charset="-122"/>
                <a:cs typeface="Malgun Gothic" pitchFamily="34" charset="-120"/>
              </a:rPr>
              <a:t>실제 포인트: “불편하지만 납득 가능한 제한”이 중요합니다.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무료 사용자의 사용패턴을 분석해 업셀 타이밍 추천
</a:t>
            </a:r>
            <a:pPr indent="0" marL="0">
              <a:buNone/>
            </a:pPr>
            <a:r>
              <a:rPr lang="en-US" sz="1130" dirty="0">
                <a:solidFill>
                  <a:srgbClr val="E6EDF7"/>
                </a:solidFill>
                <a:latin typeface="Malgun Gothic" pitchFamily="34" charset="0"/>
                <a:ea typeface="Malgun Gothic" pitchFamily="34" charset="-122"/>
                <a:cs typeface="Malgun Gothic" pitchFamily="34" charset="-120"/>
              </a:rPr>
              <a:t>• 개인별 결과물 기반 “Pro로 개선하면?” 메시지 자동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무료 사용자 대상 튜토리얼 쇼츠·블로그 자동 제작
</a:t>
            </a:r>
            <a:pPr indent="0" marL="0">
              <a:buNone/>
            </a:pPr>
            <a:r>
              <a:rPr lang="en-US" sz="1130" dirty="0">
                <a:solidFill>
                  <a:srgbClr val="E6EDF7"/>
                </a:solidFill>
                <a:latin typeface="Malgun Gothic" pitchFamily="34" charset="0"/>
                <a:ea typeface="Malgun Gothic" pitchFamily="34" charset="-122"/>
                <a:cs typeface="Malgun Gothic" pitchFamily="34" charset="-120"/>
              </a:rPr>
              <a:t>• 전환 실패 고객에게 설문/인터뷰 질문 자동 생성</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활성사용자, 무료→유료 전환율, CAC</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무료로 어디까지 주고, 무엇부터 돈을 받을 것인가?</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ghostwriter_images/generated/a_dark_navy_black_corporate_presentation_slide_wit_5_batch_4.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3. 사용량 기반 과금</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쓴 만큼 내는 모델 - API, 토큰, 크레딧, 생성 건수</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OpenAI Business Pricing / ChatGPT Pricing, 2026; NAVER Cloud CLOVA Studio, 2026; Upstage Pricing / Company, 2026</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8B5CF6">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사용량이 많아질수록 매출도 함께 증가
</a:t>
            </a:r>
            <a:pPr indent="0" marL="0">
              <a:buNone/>
            </a:pPr>
            <a:r>
              <a:rPr lang="en-US" sz="1220" dirty="0">
                <a:solidFill>
                  <a:srgbClr val="E6EDF7"/>
                </a:solidFill>
                <a:latin typeface="Malgun Gothic" pitchFamily="34" charset="0"/>
                <a:ea typeface="Malgun Gothic" pitchFamily="34" charset="-122"/>
                <a:cs typeface="Malgun Gothic" pitchFamily="34" charset="-120"/>
              </a:rPr>
              <a:t>• 고객별 사용량 편차가 큰 서비스에 적합
</a:t>
            </a:r>
            <a:pPr indent="0" marL="0">
              <a:buNone/>
            </a:pPr>
            <a:r>
              <a:rPr lang="en-US" sz="1220" dirty="0">
                <a:solidFill>
                  <a:srgbClr val="E6EDF7"/>
                </a:solidFill>
                <a:latin typeface="Malgun Gothic" pitchFamily="34" charset="0"/>
                <a:ea typeface="Malgun Gothic" pitchFamily="34" charset="-122"/>
                <a:cs typeface="Malgun Gothic" pitchFamily="34" charset="-120"/>
              </a:rPr>
              <a:t>• API·크레딧·토큰·생성 횟수 단위로 설계</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8B5CF6"/>
                </a:solidFill>
                <a:latin typeface="Malgun Gothic" pitchFamily="34" charset="0"/>
                <a:ea typeface="Malgun Gothic" pitchFamily="34" charset="-122"/>
                <a:cs typeface="Malgun Gothic" pitchFamily="34" charset="-120"/>
              </a:rPr>
              <a:t>핵심: 고객이 비용을 예측할 수 있어야 합니다.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8B5CF6"/>
          </a:solidFill>
          <a:ln w="12700">
            <a:solidFill>
              <a:srgbClr val="8B5CF6">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8B5CF6">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OpenAI API: 토큰 사용량 기반 과금 구조
</a:t>
            </a:r>
            <a:pPr indent="0" marL="0">
              <a:buNone/>
            </a:pPr>
            <a:r>
              <a:rPr lang="en-US" sz="1130" dirty="0">
                <a:solidFill>
                  <a:srgbClr val="E6EDF7"/>
                </a:solidFill>
                <a:latin typeface="Malgun Gothic" pitchFamily="34" charset="0"/>
                <a:ea typeface="Malgun Gothic" pitchFamily="34" charset="-122"/>
                <a:cs typeface="Malgun Gothic" pitchFamily="34" charset="-120"/>
              </a:rPr>
              <a:t>• NAVER CLOVA Studio: 토큰 사용량에 따라 요금 지불
</a:t>
            </a:r>
            <a:pPr indent="0" marL="0">
              <a:buNone/>
            </a:pPr>
            <a:r>
              <a:rPr lang="en-US" sz="1130" dirty="0">
                <a:solidFill>
                  <a:srgbClr val="E6EDF7"/>
                </a:solidFill>
                <a:latin typeface="Malgun Gothic" pitchFamily="34" charset="0"/>
                <a:ea typeface="Malgun Gothic" pitchFamily="34" charset="-122"/>
                <a:cs typeface="Malgun Gothic" pitchFamily="34" charset="-120"/>
              </a:rPr>
              <a:t>• Upstage API: 크레딧 기반 API 요금과 연간 결제 옵션</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8B5CF6"/>
                </a:solidFill>
                <a:latin typeface="Malgun Gothic" pitchFamily="34" charset="0"/>
                <a:ea typeface="Malgun Gothic" pitchFamily="34" charset="-122"/>
                <a:cs typeface="Malgun Gothic" pitchFamily="34" charset="-120"/>
              </a:rPr>
              <a:t>실제 포인트: 사용량이 성장하면 고객 매출도 같이 커집니다.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개발자용 샘플 코드·튜토리얼 자동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고객 입력값 기준 예상 비용 계산기 제작
</a:t>
            </a:r>
            <a:pPr indent="0" marL="0">
              <a:buNone/>
            </a:pPr>
            <a:r>
              <a:rPr lang="en-US" sz="1130" dirty="0">
                <a:solidFill>
                  <a:srgbClr val="E6EDF7"/>
                </a:solidFill>
                <a:latin typeface="Malgun Gothic" pitchFamily="34" charset="0"/>
                <a:ea typeface="Malgun Gothic" pitchFamily="34" charset="-122"/>
                <a:cs typeface="Malgun Gothic" pitchFamily="34" charset="-120"/>
              </a:rPr>
              <a:t>• 사용량 급증 고객을 자동 감지해 영업 알림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기술문서·API FAQ·에러 해결 챗봇 구축</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API 호출 수, 고객별 ARPU, 비용률</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우리 서비스에서 돈을 받을 수 있는 사용 단위는 무엇인가?</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71326"/>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71326"/>
          </a:solidFill>
          <a:ln w="12700">
            <a:solidFill>
              <a:srgbClr val="071326">
                <a:alpha val="0"/>
              </a:srgbClr>
            </a:solidFill>
            <a:prstDash val="solid"/>
          </a:ln>
        </p:spPr>
      </p:sp>
      <p:sp>
        <p:nvSpPr>
          <p:cNvPr id="3" name="Shape 1"/>
          <p:cNvSpPr/>
          <p:nvPr/>
        </p:nvSpPr>
        <p:spPr>
          <a:xfrm>
            <a:off x="10012680" y="45720"/>
            <a:ext cx="2057400" cy="1600200"/>
          </a:xfrm>
          <a:prstGeom prst="arc">
            <a:avLst/>
          </a:prstGeom>
          <a:solidFill>
            <a:srgbClr val="071326">
              <a:alpha val="0"/>
            </a:srgbClr>
          </a:solidFill>
          <a:ln w="38100">
            <a:solidFill>
              <a:srgbClr val="FF7A00">
                <a:alpha val="82000"/>
              </a:srgbClr>
            </a:solidFill>
            <a:prstDash val="solid"/>
          </a:ln>
        </p:spPr>
      </p:sp>
      <p:sp>
        <p:nvSpPr>
          <p:cNvPr id="4" name="Shape 2"/>
          <p:cNvSpPr/>
          <p:nvPr/>
        </p:nvSpPr>
        <p:spPr>
          <a:xfrm>
            <a:off x="228600" y="6629400"/>
            <a:ext cx="292608" cy="0"/>
          </a:xfrm>
          <a:prstGeom prst="line">
            <a:avLst/>
          </a:prstGeom>
          <a:noFill/>
          <a:ln w="6350">
            <a:solidFill>
              <a:srgbClr val="2F80ED">
                <a:alpha val="18000"/>
              </a:srgbClr>
            </a:solidFill>
            <a:prstDash val="solid"/>
          </a:ln>
        </p:spPr>
      </p:sp>
      <p:sp>
        <p:nvSpPr>
          <p:cNvPr id="5" name="Shape 3"/>
          <p:cNvSpPr/>
          <p:nvPr/>
        </p:nvSpPr>
        <p:spPr>
          <a:xfrm>
            <a:off x="822960" y="6597396"/>
            <a:ext cx="292608" cy="0"/>
          </a:xfrm>
          <a:prstGeom prst="line">
            <a:avLst/>
          </a:prstGeom>
          <a:noFill/>
          <a:ln w="6350">
            <a:solidFill>
              <a:srgbClr val="2F80ED">
                <a:alpha val="18000"/>
              </a:srgbClr>
            </a:solidFill>
            <a:prstDash val="solid"/>
          </a:ln>
        </p:spPr>
      </p:sp>
      <p:sp>
        <p:nvSpPr>
          <p:cNvPr id="6" name="Shape 4"/>
          <p:cNvSpPr/>
          <p:nvPr/>
        </p:nvSpPr>
        <p:spPr>
          <a:xfrm>
            <a:off x="1417320" y="6565392"/>
            <a:ext cx="292608" cy="0"/>
          </a:xfrm>
          <a:prstGeom prst="line">
            <a:avLst/>
          </a:prstGeom>
          <a:noFill/>
          <a:ln w="6350">
            <a:solidFill>
              <a:srgbClr val="2F80ED">
                <a:alpha val="18000"/>
              </a:srgbClr>
            </a:solidFill>
            <a:prstDash val="solid"/>
          </a:ln>
        </p:spPr>
      </p:sp>
      <p:sp>
        <p:nvSpPr>
          <p:cNvPr id="7" name="Shape 5"/>
          <p:cNvSpPr/>
          <p:nvPr/>
        </p:nvSpPr>
        <p:spPr>
          <a:xfrm>
            <a:off x="2011680" y="6533388"/>
            <a:ext cx="292608" cy="0"/>
          </a:xfrm>
          <a:prstGeom prst="line">
            <a:avLst/>
          </a:prstGeom>
          <a:noFill/>
          <a:ln w="6350">
            <a:solidFill>
              <a:srgbClr val="2F80ED">
                <a:alpha val="18000"/>
              </a:srgbClr>
            </a:solidFill>
            <a:prstDash val="solid"/>
          </a:ln>
        </p:spPr>
      </p:sp>
      <p:sp>
        <p:nvSpPr>
          <p:cNvPr id="8" name="Shape 6"/>
          <p:cNvSpPr/>
          <p:nvPr/>
        </p:nvSpPr>
        <p:spPr>
          <a:xfrm>
            <a:off x="2606040" y="6629400"/>
            <a:ext cx="292608" cy="0"/>
          </a:xfrm>
          <a:prstGeom prst="line">
            <a:avLst/>
          </a:prstGeom>
          <a:noFill/>
          <a:ln w="6350">
            <a:solidFill>
              <a:srgbClr val="2F80ED">
                <a:alpha val="18000"/>
              </a:srgbClr>
            </a:solidFill>
            <a:prstDash val="solid"/>
          </a:ln>
        </p:spPr>
      </p:sp>
      <p:sp>
        <p:nvSpPr>
          <p:cNvPr id="9" name="Shape 7"/>
          <p:cNvSpPr/>
          <p:nvPr/>
        </p:nvSpPr>
        <p:spPr>
          <a:xfrm>
            <a:off x="3200400" y="6597396"/>
            <a:ext cx="292608" cy="0"/>
          </a:xfrm>
          <a:prstGeom prst="line">
            <a:avLst/>
          </a:prstGeom>
          <a:noFill/>
          <a:ln w="6350">
            <a:solidFill>
              <a:srgbClr val="2F80ED">
                <a:alpha val="18000"/>
              </a:srgbClr>
            </a:solidFill>
            <a:prstDash val="solid"/>
          </a:ln>
        </p:spPr>
      </p:sp>
      <p:sp>
        <p:nvSpPr>
          <p:cNvPr id="10" name="Shape 8"/>
          <p:cNvSpPr/>
          <p:nvPr/>
        </p:nvSpPr>
        <p:spPr>
          <a:xfrm>
            <a:off x="3794760" y="6565392"/>
            <a:ext cx="292608" cy="0"/>
          </a:xfrm>
          <a:prstGeom prst="line">
            <a:avLst/>
          </a:prstGeom>
          <a:noFill/>
          <a:ln w="6350">
            <a:solidFill>
              <a:srgbClr val="2F80ED">
                <a:alpha val="18000"/>
              </a:srgbClr>
            </a:solidFill>
            <a:prstDash val="solid"/>
          </a:ln>
        </p:spPr>
      </p:sp>
      <p:sp>
        <p:nvSpPr>
          <p:cNvPr id="11" name="Shape 9"/>
          <p:cNvSpPr/>
          <p:nvPr/>
        </p:nvSpPr>
        <p:spPr>
          <a:xfrm>
            <a:off x="4389120" y="6533388"/>
            <a:ext cx="292608" cy="0"/>
          </a:xfrm>
          <a:prstGeom prst="line">
            <a:avLst/>
          </a:prstGeom>
          <a:noFill/>
          <a:ln w="6350">
            <a:solidFill>
              <a:srgbClr val="2F80ED">
                <a:alpha val="18000"/>
              </a:srgbClr>
            </a:solidFill>
            <a:prstDash val="solid"/>
          </a:ln>
        </p:spPr>
      </p:sp>
      <p:sp>
        <p:nvSpPr>
          <p:cNvPr id="12" name="Shape 10"/>
          <p:cNvSpPr/>
          <p:nvPr/>
        </p:nvSpPr>
        <p:spPr>
          <a:xfrm>
            <a:off x="4983480" y="6629400"/>
            <a:ext cx="292608" cy="0"/>
          </a:xfrm>
          <a:prstGeom prst="line">
            <a:avLst/>
          </a:prstGeom>
          <a:noFill/>
          <a:ln w="6350">
            <a:solidFill>
              <a:srgbClr val="2F80ED">
                <a:alpha val="18000"/>
              </a:srgbClr>
            </a:solidFill>
            <a:prstDash val="solid"/>
          </a:ln>
        </p:spPr>
      </p:sp>
      <p:sp>
        <p:nvSpPr>
          <p:cNvPr id="13" name="Shape 11"/>
          <p:cNvSpPr/>
          <p:nvPr/>
        </p:nvSpPr>
        <p:spPr>
          <a:xfrm>
            <a:off x="5577840" y="6597396"/>
            <a:ext cx="292608" cy="0"/>
          </a:xfrm>
          <a:prstGeom prst="line">
            <a:avLst/>
          </a:prstGeom>
          <a:noFill/>
          <a:ln w="6350">
            <a:solidFill>
              <a:srgbClr val="2F80ED">
                <a:alpha val="18000"/>
              </a:srgbClr>
            </a:solidFill>
            <a:prstDash val="solid"/>
          </a:ln>
        </p:spPr>
      </p:sp>
      <p:sp>
        <p:nvSpPr>
          <p:cNvPr id="14" name="Shape 12"/>
          <p:cNvSpPr/>
          <p:nvPr/>
        </p:nvSpPr>
        <p:spPr>
          <a:xfrm>
            <a:off x="6172200" y="6565392"/>
            <a:ext cx="292608" cy="0"/>
          </a:xfrm>
          <a:prstGeom prst="line">
            <a:avLst/>
          </a:prstGeom>
          <a:noFill/>
          <a:ln w="6350">
            <a:solidFill>
              <a:srgbClr val="2F80ED">
                <a:alpha val="18000"/>
              </a:srgbClr>
            </a:solidFill>
            <a:prstDash val="solid"/>
          </a:ln>
        </p:spPr>
      </p:sp>
      <p:sp>
        <p:nvSpPr>
          <p:cNvPr id="15" name="Shape 13"/>
          <p:cNvSpPr/>
          <p:nvPr/>
        </p:nvSpPr>
        <p:spPr>
          <a:xfrm>
            <a:off x="6766560" y="6533388"/>
            <a:ext cx="292608" cy="0"/>
          </a:xfrm>
          <a:prstGeom prst="line">
            <a:avLst/>
          </a:prstGeom>
          <a:noFill/>
          <a:ln w="6350">
            <a:solidFill>
              <a:srgbClr val="2F80ED">
                <a:alpha val="18000"/>
              </a:srgbClr>
            </a:solidFill>
            <a:prstDash val="solid"/>
          </a:ln>
        </p:spPr>
      </p:sp>
      <p:sp>
        <p:nvSpPr>
          <p:cNvPr id="16" name="Shape 14"/>
          <p:cNvSpPr/>
          <p:nvPr/>
        </p:nvSpPr>
        <p:spPr>
          <a:xfrm>
            <a:off x="7360920" y="6629400"/>
            <a:ext cx="292608" cy="0"/>
          </a:xfrm>
          <a:prstGeom prst="line">
            <a:avLst/>
          </a:prstGeom>
          <a:noFill/>
          <a:ln w="6350">
            <a:solidFill>
              <a:srgbClr val="2F80ED">
                <a:alpha val="18000"/>
              </a:srgbClr>
            </a:solidFill>
            <a:prstDash val="solid"/>
          </a:ln>
        </p:spPr>
      </p:sp>
      <p:sp>
        <p:nvSpPr>
          <p:cNvPr id="17" name="Shape 15"/>
          <p:cNvSpPr/>
          <p:nvPr/>
        </p:nvSpPr>
        <p:spPr>
          <a:xfrm>
            <a:off x="7955280" y="6597396"/>
            <a:ext cx="292608" cy="0"/>
          </a:xfrm>
          <a:prstGeom prst="line">
            <a:avLst/>
          </a:prstGeom>
          <a:noFill/>
          <a:ln w="6350">
            <a:solidFill>
              <a:srgbClr val="2F80ED">
                <a:alpha val="18000"/>
              </a:srgbClr>
            </a:solidFill>
            <a:prstDash val="solid"/>
          </a:ln>
        </p:spPr>
      </p:sp>
      <p:sp>
        <p:nvSpPr>
          <p:cNvPr id="18" name="Shape 16"/>
          <p:cNvSpPr/>
          <p:nvPr/>
        </p:nvSpPr>
        <p:spPr>
          <a:xfrm>
            <a:off x="8549640" y="6565392"/>
            <a:ext cx="292608" cy="0"/>
          </a:xfrm>
          <a:prstGeom prst="line">
            <a:avLst/>
          </a:prstGeom>
          <a:noFill/>
          <a:ln w="6350">
            <a:solidFill>
              <a:srgbClr val="2F80ED">
                <a:alpha val="18000"/>
              </a:srgbClr>
            </a:solidFill>
            <a:prstDash val="solid"/>
          </a:ln>
        </p:spPr>
      </p:sp>
      <p:sp>
        <p:nvSpPr>
          <p:cNvPr id="19" name="Shape 17"/>
          <p:cNvSpPr/>
          <p:nvPr/>
        </p:nvSpPr>
        <p:spPr>
          <a:xfrm>
            <a:off x="9144000" y="6533388"/>
            <a:ext cx="292608" cy="0"/>
          </a:xfrm>
          <a:prstGeom prst="line">
            <a:avLst/>
          </a:prstGeom>
          <a:noFill/>
          <a:ln w="6350">
            <a:solidFill>
              <a:srgbClr val="2F80ED">
                <a:alpha val="18000"/>
              </a:srgbClr>
            </a:solidFill>
            <a:prstDash val="solid"/>
          </a:ln>
        </p:spPr>
      </p:sp>
      <p:sp>
        <p:nvSpPr>
          <p:cNvPr id="20" name="Shape 18"/>
          <p:cNvSpPr/>
          <p:nvPr/>
        </p:nvSpPr>
        <p:spPr>
          <a:xfrm>
            <a:off x="9738360" y="6629400"/>
            <a:ext cx="292608" cy="0"/>
          </a:xfrm>
          <a:prstGeom prst="line">
            <a:avLst/>
          </a:prstGeom>
          <a:noFill/>
          <a:ln w="6350">
            <a:solidFill>
              <a:srgbClr val="2F80ED">
                <a:alpha val="18000"/>
              </a:srgbClr>
            </a:solidFill>
            <a:prstDash val="solid"/>
          </a:ln>
        </p:spPr>
      </p:sp>
      <p:sp>
        <p:nvSpPr>
          <p:cNvPr id="21" name="Shape 19"/>
          <p:cNvSpPr/>
          <p:nvPr/>
        </p:nvSpPr>
        <p:spPr>
          <a:xfrm>
            <a:off x="10332720" y="6597396"/>
            <a:ext cx="292608" cy="0"/>
          </a:xfrm>
          <a:prstGeom prst="line">
            <a:avLst/>
          </a:prstGeom>
          <a:noFill/>
          <a:ln w="6350">
            <a:solidFill>
              <a:srgbClr val="2F80ED">
                <a:alpha val="18000"/>
              </a:srgbClr>
            </a:solidFill>
            <a:prstDash val="solid"/>
          </a:ln>
        </p:spPr>
      </p:sp>
      <p:sp>
        <p:nvSpPr>
          <p:cNvPr id="22" name="Shape 20"/>
          <p:cNvSpPr/>
          <p:nvPr/>
        </p:nvSpPr>
        <p:spPr>
          <a:xfrm>
            <a:off x="10927080" y="6565392"/>
            <a:ext cx="292608" cy="0"/>
          </a:xfrm>
          <a:prstGeom prst="line">
            <a:avLst/>
          </a:prstGeom>
          <a:noFill/>
          <a:ln w="6350">
            <a:solidFill>
              <a:srgbClr val="2F80ED">
                <a:alpha val="18000"/>
              </a:srgbClr>
            </a:solidFill>
            <a:prstDash val="solid"/>
          </a:ln>
        </p:spPr>
      </p:sp>
      <p:sp>
        <p:nvSpPr>
          <p:cNvPr id="23" name="Text 21"/>
          <p:cNvSpPr/>
          <p:nvPr/>
        </p:nvSpPr>
        <p:spPr>
          <a:xfrm>
            <a:off x="502920" y="310896"/>
            <a:ext cx="10972800" cy="502920"/>
          </a:xfrm>
          <a:prstGeom prst="rect">
            <a:avLst/>
          </a:prstGeom>
          <a:noFill/>
          <a:ln/>
        </p:spPr>
        <p:txBody>
          <a:bodyPr wrap="square" lIns="0" tIns="0" rIns="0" bIns="0" rtlCol="0" anchor="ctr">
            <a:normAutofit/>
          </a:bodyPr>
          <a:lstStyle/>
          <a:p>
            <a:pPr indent="0" marL="0">
              <a:buNone/>
            </a:pPr>
            <a:r>
              <a:rPr lang="en-US" sz="2800" b="1" dirty="0">
                <a:solidFill>
                  <a:srgbClr val="FFFFFF"/>
                </a:solidFill>
                <a:latin typeface="Malgun Gothic" pitchFamily="34" charset="0"/>
                <a:ea typeface="Malgun Gothic" pitchFamily="34" charset="-122"/>
                <a:cs typeface="Malgun Gothic" pitchFamily="34" charset="-120"/>
              </a:rPr>
              <a:t>4. B2B 라이선스</a:t>
            </a:r>
            <a:endParaRPr lang="en-US" sz="2800" dirty="0"/>
          </a:p>
        </p:txBody>
      </p:sp>
      <p:sp>
        <p:nvSpPr>
          <p:cNvPr id="24" name="Shape 22"/>
          <p:cNvSpPr/>
          <p:nvPr/>
        </p:nvSpPr>
        <p:spPr>
          <a:xfrm>
            <a:off x="530352" y="950976"/>
            <a:ext cx="502920" cy="0"/>
          </a:xfrm>
          <a:prstGeom prst="line">
            <a:avLst/>
          </a:prstGeom>
          <a:noFill/>
          <a:ln w="38100">
            <a:solidFill>
              <a:srgbClr val="FF7A00"/>
            </a:solidFill>
            <a:prstDash val="solid"/>
          </a:ln>
        </p:spPr>
      </p:sp>
      <p:sp>
        <p:nvSpPr>
          <p:cNvPr id="25" name="Text 23"/>
          <p:cNvSpPr/>
          <p:nvPr/>
        </p:nvSpPr>
        <p:spPr>
          <a:xfrm>
            <a:off x="530352" y="1033272"/>
            <a:ext cx="10972800" cy="329184"/>
          </a:xfrm>
          <a:prstGeom prst="rect">
            <a:avLst/>
          </a:prstGeom>
          <a:noFill/>
          <a:ln/>
        </p:spPr>
        <p:txBody>
          <a:bodyPr wrap="square" lIns="0" tIns="0" rIns="0" bIns="0" rtlCol="0" anchor="ctr">
            <a:normAutofit/>
          </a:bodyPr>
          <a:lstStyle/>
          <a:p>
            <a:pPr indent="0" marL="0">
              <a:buNone/>
            </a:pPr>
            <a:r>
              <a:rPr lang="en-US" sz="1450" dirty="0">
                <a:solidFill>
                  <a:srgbClr val="E6EDF7"/>
                </a:solidFill>
                <a:latin typeface="Malgun Gothic" pitchFamily="34" charset="0"/>
                <a:ea typeface="Malgun Gothic" pitchFamily="34" charset="-122"/>
                <a:cs typeface="Malgun Gothic" pitchFamily="34" charset="-120"/>
              </a:rPr>
              <a:t>기업·팀 단위로 판매해 객단가를 높이는 모델</a:t>
            </a:r>
            <a:endParaRPr lang="en-US" sz="1450" dirty="0"/>
          </a:p>
        </p:txBody>
      </p:sp>
      <p:sp>
        <p:nvSpPr>
          <p:cNvPr id="26" name="Text 24"/>
          <p:cNvSpPr/>
          <p:nvPr/>
        </p:nvSpPr>
        <p:spPr>
          <a:xfrm>
            <a:off x="502920" y="6510528"/>
            <a:ext cx="11201400" cy="228600"/>
          </a:xfrm>
          <a:prstGeom prst="rect">
            <a:avLst/>
          </a:prstGeom>
          <a:noFill/>
          <a:ln/>
        </p:spPr>
        <p:txBody>
          <a:bodyPr wrap="square" lIns="0" tIns="0" rIns="0" bIns="0" rtlCol="0" anchor="ctr">
            <a:normAutofit/>
          </a:bodyPr>
          <a:lstStyle/>
          <a:p>
            <a:pPr algn="r" indent="0" marL="0">
              <a:buNone/>
            </a:pPr>
            <a:r>
              <a:rPr lang="en-US" sz="750" dirty="0">
                <a:solidFill>
                  <a:srgbClr val="9FB3C8"/>
                </a:solidFill>
                <a:latin typeface="Malgun Gothic" pitchFamily="34" charset="0"/>
                <a:ea typeface="Malgun Gothic" pitchFamily="34" charset="-122"/>
                <a:cs typeface="Malgun Gothic" pitchFamily="34" charset="-120"/>
              </a:rPr>
              <a:t>출처: OpenAI Business Pricing / ChatGPT Pricing, 2026; Upstage Pricing / Company, 2026; Microsoft 365 Copilot / enterprise seat pricing 사례</a:t>
            </a:r>
            <a:endParaRPr lang="en-US" sz="750" dirty="0"/>
          </a:p>
        </p:txBody>
      </p:sp>
      <p:sp>
        <p:nvSpPr>
          <p:cNvPr id="27" name="Shape 25"/>
          <p:cNvSpPr/>
          <p:nvPr/>
        </p:nvSpPr>
        <p:spPr>
          <a:xfrm>
            <a:off x="502920" y="1444752"/>
            <a:ext cx="2011680" cy="320040"/>
          </a:xfrm>
          <a:prstGeom prst="roundRect">
            <a:avLst>
              <a:gd name="adj" fmla="val 14286"/>
            </a:avLst>
          </a:prstGeom>
          <a:solidFill>
            <a:srgbClr val="FF7A00"/>
          </a:solidFill>
          <a:ln w="12700">
            <a:solidFill>
              <a:srgbClr val="FF7A00">
                <a:alpha val="0"/>
              </a:srgbClr>
            </a:solidFill>
            <a:prstDash val="solid"/>
          </a:ln>
        </p:spPr>
      </p:sp>
      <p:sp>
        <p:nvSpPr>
          <p:cNvPr id="28" name="Text 26"/>
          <p:cNvSpPr/>
          <p:nvPr/>
        </p:nvSpPr>
        <p:spPr>
          <a:xfrm>
            <a:off x="548640" y="1508760"/>
            <a:ext cx="19202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핵심 구조</a:t>
            </a:r>
            <a:endParaRPr lang="en-US" sz="1050" dirty="0"/>
          </a:p>
        </p:txBody>
      </p:sp>
      <p:sp>
        <p:nvSpPr>
          <p:cNvPr id="29" name="Shape 27"/>
          <p:cNvSpPr/>
          <p:nvPr/>
        </p:nvSpPr>
        <p:spPr>
          <a:xfrm>
            <a:off x="502920" y="1810512"/>
            <a:ext cx="3611880" cy="3611880"/>
          </a:xfrm>
          <a:prstGeom prst="roundRect">
            <a:avLst>
              <a:gd name="adj" fmla="val 1772"/>
            </a:avLst>
          </a:prstGeom>
          <a:solidFill>
            <a:srgbClr val="0D2345">
              <a:alpha val="95000"/>
            </a:srgbClr>
          </a:solidFill>
          <a:ln w="15240">
            <a:solidFill>
              <a:srgbClr val="FF7A00">
                <a:alpha val="75000"/>
              </a:srgbClr>
            </a:solidFill>
            <a:prstDash val="solid"/>
          </a:ln>
        </p:spPr>
      </p:sp>
      <p:sp>
        <p:nvSpPr>
          <p:cNvPr id="30" name="Text 28"/>
          <p:cNvSpPr/>
          <p:nvPr/>
        </p:nvSpPr>
        <p:spPr>
          <a:xfrm>
            <a:off x="713232" y="2057400"/>
            <a:ext cx="3200400" cy="2560320"/>
          </a:xfrm>
          <a:prstGeom prst="rect">
            <a:avLst/>
          </a:prstGeom>
          <a:noFill/>
          <a:ln/>
        </p:spPr>
        <p:txBody>
          <a:bodyPr wrap="square" lIns="635" tIns="635" rIns="635" bIns="635" rtlCol="0" anchor="t">
            <a:normAutofit/>
          </a:bodyPr>
          <a:lstStyle/>
          <a:p>
            <a:pPr indent="0" marL="0">
              <a:buNone/>
            </a:pPr>
            <a:r>
              <a:rPr lang="en-US" sz="1220" dirty="0">
                <a:solidFill>
                  <a:srgbClr val="E6EDF7"/>
                </a:solidFill>
                <a:latin typeface="Malgun Gothic" pitchFamily="34" charset="0"/>
                <a:ea typeface="Malgun Gothic" pitchFamily="34" charset="-122"/>
                <a:cs typeface="Malgun Gothic" pitchFamily="34" charset="-120"/>
              </a:rPr>
              <a:t>• 좌석수·팀·부서·조직 단위로 과금
</a:t>
            </a:r>
            <a:pPr indent="0" marL="0">
              <a:buNone/>
            </a:pPr>
            <a:r>
              <a:rPr lang="en-US" sz="1220" dirty="0">
                <a:solidFill>
                  <a:srgbClr val="E6EDF7"/>
                </a:solidFill>
                <a:latin typeface="Malgun Gothic" pitchFamily="34" charset="0"/>
                <a:ea typeface="Malgun Gothic" pitchFamily="34" charset="-122"/>
                <a:cs typeface="Malgun Gothic" pitchFamily="34" charset="-120"/>
              </a:rPr>
              <a:t>• 보안, 권한, 관리자 기능, 지원 체계가 중요
</a:t>
            </a:r>
            <a:pPr indent="0" marL="0">
              <a:buNone/>
            </a:pPr>
            <a:r>
              <a:rPr lang="en-US" sz="1220" dirty="0">
                <a:solidFill>
                  <a:srgbClr val="E6EDF7"/>
                </a:solidFill>
                <a:latin typeface="Malgun Gothic" pitchFamily="34" charset="0"/>
                <a:ea typeface="Malgun Gothic" pitchFamily="34" charset="-122"/>
                <a:cs typeface="Malgun Gothic" pitchFamily="34" charset="-120"/>
              </a:rPr>
              <a:t>• 파일럿 → 정식계약 → 전사 확산 구조</a:t>
            </a:r>
            <a:endParaRPr lang="en-US" sz="1220" dirty="0"/>
          </a:p>
        </p:txBody>
      </p:sp>
      <p:sp>
        <p:nvSpPr>
          <p:cNvPr id="31" name="Text 29"/>
          <p:cNvSpPr/>
          <p:nvPr/>
        </p:nvSpPr>
        <p:spPr>
          <a:xfrm>
            <a:off x="713232" y="4892040"/>
            <a:ext cx="3200400" cy="347472"/>
          </a:xfrm>
          <a:prstGeom prst="rect">
            <a:avLst/>
          </a:prstGeom>
          <a:noFill/>
          <a:ln/>
        </p:spPr>
        <p:txBody>
          <a:bodyPr wrap="square" lIns="0" tIns="0" rIns="0" bIns="0" rtlCol="0" anchor="ctr">
            <a:normAutofit/>
          </a:bodyPr>
          <a:lstStyle/>
          <a:p>
            <a:pPr indent="0" marL="0">
              <a:buNone/>
            </a:pPr>
            <a:r>
              <a:rPr lang="en-US" sz="1120" b="1" dirty="0">
                <a:solidFill>
                  <a:srgbClr val="FF7A00"/>
                </a:solidFill>
                <a:latin typeface="Malgun Gothic" pitchFamily="34" charset="0"/>
                <a:ea typeface="Malgun Gothic" pitchFamily="34" charset="-122"/>
                <a:cs typeface="Malgun Gothic" pitchFamily="34" charset="-120"/>
              </a:rPr>
              <a:t>핵심: 기능보다 신뢰, 보안, 운영 지원을 팔아야 합니다.</a:t>
            </a:r>
            <a:endParaRPr lang="en-US" sz="1120" dirty="0"/>
          </a:p>
        </p:txBody>
      </p:sp>
      <p:sp>
        <p:nvSpPr>
          <p:cNvPr id="32" name="Shape 30"/>
          <p:cNvSpPr/>
          <p:nvPr/>
        </p:nvSpPr>
        <p:spPr>
          <a:xfrm>
            <a:off x="4297680" y="1444752"/>
            <a:ext cx="2377440" cy="320040"/>
          </a:xfrm>
          <a:prstGeom prst="roundRect">
            <a:avLst>
              <a:gd name="adj" fmla="val 14286"/>
            </a:avLst>
          </a:prstGeom>
          <a:solidFill>
            <a:srgbClr val="FF7A00"/>
          </a:solidFill>
          <a:ln w="12700">
            <a:solidFill>
              <a:srgbClr val="FF7A00">
                <a:alpha val="0"/>
              </a:srgbClr>
            </a:solidFill>
            <a:prstDash val="solid"/>
          </a:ln>
        </p:spPr>
      </p:sp>
      <p:sp>
        <p:nvSpPr>
          <p:cNvPr id="33" name="Text 31"/>
          <p:cNvSpPr/>
          <p:nvPr/>
        </p:nvSpPr>
        <p:spPr>
          <a:xfrm>
            <a:off x="4343400" y="1508760"/>
            <a:ext cx="228600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실제 비즈니스 사례</a:t>
            </a:r>
            <a:endParaRPr lang="en-US" sz="1050" dirty="0"/>
          </a:p>
        </p:txBody>
      </p:sp>
      <p:sp>
        <p:nvSpPr>
          <p:cNvPr id="34" name="Shape 32"/>
          <p:cNvSpPr/>
          <p:nvPr/>
        </p:nvSpPr>
        <p:spPr>
          <a:xfrm>
            <a:off x="4297680" y="1810512"/>
            <a:ext cx="3794760" cy="3611880"/>
          </a:xfrm>
          <a:prstGeom prst="roundRect">
            <a:avLst>
              <a:gd name="adj" fmla="val 1772"/>
            </a:avLst>
          </a:prstGeom>
          <a:solidFill>
            <a:srgbClr val="0D2345">
              <a:alpha val="95000"/>
            </a:srgbClr>
          </a:solidFill>
          <a:ln w="15240">
            <a:solidFill>
              <a:srgbClr val="FF7A00">
                <a:alpha val="75000"/>
              </a:srgbClr>
            </a:solidFill>
            <a:prstDash val="solid"/>
          </a:ln>
        </p:spPr>
      </p:sp>
      <p:sp>
        <p:nvSpPr>
          <p:cNvPr id="35" name="Text 33"/>
          <p:cNvSpPr/>
          <p:nvPr/>
        </p:nvSpPr>
        <p:spPr>
          <a:xfrm>
            <a:off x="4526280" y="2039112"/>
            <a:ext cx="3337560" cy="2788920"/>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ChatGPT Business/Enterprise: 팀·기업용 워크스페이스 제공
</a:t>
            </a:r>
            <a:pPr indent="0" marL="0">
              <a:buNone/>
            </a:pPr>
            <a:r>
              <a:rPr lang="en-US" sz="1130" dirty="0">
                <a:solidFill>
                  <a:srgbClr val="E6EDF7"/>
                </a:solidFill>
                <a:latin typeface="Malgun Gothic" pitchFamily="34" charset="0"/>
                <a:ea typeface="Malgun Gothic" pitchFamily="34" charset="-122"/>
                <a:cs typeface="Malgun Gothic" pitchFamily="34" charset="-120"/>
              </a:rPr>
              <a:t>• Microsoft 365 Copilot: 기업 사용자 단위 AI 업무도구 판매
</a:t>
            </a:r>
            <a:pPr indent="0" marL="0">
              <a:buNone/>
            </a:pPr>
            <a:r>
              <a:rPr lang="en-US" sz="1130" dirty="0">
                <a:solidFill>
                  <a:srgbClr val="E6EDF7"/>
                </a:solidFill>
                <a:latin typeface="Malgun Gothic" pitchFamily="34" charset="0"/>
                <a:ea typeface="Malgun Gothic" pitchFamily="34" charset="-122"/>
                <a:cs typeface="Malgun Gothic" pitchFamily="34" charset="-120"/>
              </a:rPr>
              <a:t>• Upstage: 기업용 LLM·Document AI 중심 B2B 사업</a:t>
            </a:r>
            <a:endParaRPr lang="en-US" sz="1130" dirty="0"/>
          </a:p>
        </p:txBody>
      </p:sp>
      <p:sp>
        <p:nvSpPr>
          <p:cNvPr id="36" name="Text 34"/>
          <p:cNvSpPr/>
          <p:nvPr/>
        </p:nvSpPr>
        <p:spPr>
          <a:xfrm>
            <a:off x="4526280" y="4882896"/>
            <a:ext cx="3337560" cy="329184"/>
          </a:xfrm>
          <a:prstGeom prst="rect">
            <a:avLst/>
          </a:prstGeom>
          <a:noFill/>
          <a:ln/>
        </p:spPr>
        <p:txBody>
          <a:bodyPr wrap="square" lIns="0" tIns="0" rIns="0" bIns="0" rtlCol="0" anchor="ctr">
            <a:normAutofit/>
          </a:bodyPr>
          <a:lstStyle/>
          <a:p>
            <a:pPr indent="0" marL="0">
              <a:buNone/>
            </a:pPr>
            <a:r>
              <a:rPr lang="en-US" sz="1060" b="1" dirty="0">
                <a:solidFill>
                  <a:srgbClr val="FF7A00"/>
                </a:solidFill>
                <a:latin typeface="Malgun Gothic" pitchFamily="34" charset="0"/>
                <a:ea typeface="Malgun Gothic" pitchFamily="34" charset="-122"/>
                <a:cs typeface="Malgun Gothic" pitchFamily="34" charset="-120"/>
              </a:rPr>
              <a:t>실제 포인트: 기업은 “개인 편의”보다 “조직 효과”를 삽니다.</a:t>
            </a:r>
            <a:endParaRPr lang="en-US" sz="1060" dirty="0"/>
          </a:p>
        </p:txBody>
      </p:sp>
      <p:sp>
        <p:nvSpPr>
          <p:cNvPr id="37" name="Shape 35"/>
          <p:cNvSpPr/>
          <p:nvPr/>
        </p:nvSpPr>
        <p:spPr>
          <a:xfrm>
            <a:off x="8275320" y="1444752"/>
            <a:ext cx="2468880" cy="320040"/>
          </a:xfrm>
          <a:prstGeom prst="roundRect">
            <a:avLst>
              <a:gd name="adj" fmla="val 14286"/>
            </a:avLst>
          </a:prstGeom>
          <a:solidFill>
            <a:srgbClr val="2F80ED"/>
          </a:solidFill>
          <a:ln w="12700">
            <a:solidFill>
              <a:srgbClr val="2F80ED">
                <a:alpha val="0"/>
              </a:srgbClr>
            </a:solidFill>
            <a:prstDash val="solid"/>
          </a:ln>
        </p:spPr>
      </p:sp>
      <p:sp>
        <p:nvSpPr>
          <p:cNvPr id="38" name="Text 36"/>
          <p:cNvSpPr/>
          <p:nvPr/>
        </p:nvSpPr>
        <p:spPr>
          <a:xfrm>
            <a:off x="8321040" y="1508760"/>
            <a:ext cx="2377440" cy="182880"/>
          </a:xfrm>
          <a:prstGeom prst="rect">
            <a:avLst/>
          </a:prstGeom>
          <a:noFill/>
          <a:ln/>
        </p:spPr>
        <p:txBody>
          <a:bodyPr wrap="square" lIns="0" tIns="0" rIns="0" bIns="0" rtlCol="0" anchor="ctr">
            <a:normAutofit/>
          </a:bodyPr>
          <a:lstStyle/>
          <a:p>
            <a:pPr algn="ctr" indent="0" marL="0">
              <a:buNone/>
            </a:pPr>
            <a:r>
              <a:rPr lang="en-US" sz="1050" b="1" dirty="0">
                <a:solidFill>
                  <a:srgbClr val="FFFFFF"/>
                </a:solidFill>
                <a:latin typeface="Malgun Gothic" pitchFamily="34" charset="0"/>
                <a:ea typeface="Malgun Gothic" pitchFamily="34" charset="-122"/>
                <a:cs typeface="Malgun Gothic" pitchFamily="34" charset="-120"/>
              </a:rPr>
              <a:t>AI 홍보·영업 방법</a:t>
            </a:r>
            <a:endParaRPr lang="en-US" sz="1050" dirty="0"/>
          </a:p>
        </p:txBody>
      </p:sp>
      <p:sp>
        <p:nvSpPr>
          <p:cNvPr id="39" name="Shape 37"/>
          <p:cNvSpPr/>
          <p:nvPr/>
        </p:nvSpPr>
        <p:spPr>
          <a:xfrm>
            <a:off x="8275320" y="1810512"/>
            <a:ext cx="3429000" cy="3611880"/>
          </a:xfrm>
          <a:prstGeom prst="roundRect">
            <a:avLst>
              <a:gd name="adj" fmla="val 1867"/>
            </a:avLst>
          </a:prstGeom>
          <a:solidFill>
            <a:srgbClr val="0D2345">
              <a:alpha val="95000"/>
            </a:srgbClr>
          </a:solidFill>
          <a:ln w="15240">
            <a:solidFill>
              <a:srgbClr val="2F80ED">
                <a:alpha val="75000"/>
              </a:srgbClr>
            </a:solidFill>
            <a:prstDash val="solid"/>
          </a:ln>
        </p:spPr>
      </p:sp>
      <p:sp>
        <p:nvSpPr>
          <p:cNvPr id="40" name="Text 38"/>
          <p:cNvSpPr/>
          <p:nvPr/>
        </p:nvSpPr>
        <p:spPr>
          <a:xfrm>
            <a:off x="8485632" y="2020824"/>
            <a:ext cx="2971800" cy="2816352"/>
          </a:xfrm>
          <a:prstGeom prst="rect">
            <a:avLst/>
          </a:prstGeom>
          <a:noFill/>
          <a:ln/>
        </p:spPr>
        <p:txBody>
          <a:bodyPr wrap="square" lIns="635" tIns="635" rIns="635" bIns="635" rtlCol="0" anchor="t">
            <a:normAutofit/>
          </a:bodyPr>
          <a:lstStyle/>
          <a:p>
            <a:pPr indent="0" marL="0">
              <a:buNone/>
            </a:pPr>
            <a:r>
              <a:rPr lang="en-US" sz="1130" dirty="0">
                <a:solidFill>
                  <a:srgbClr val="E6EDF7"/>
                </a:solidFill>
                <a:latin typeface="Malgun Gothic" pitchFamily="34" charset="0"/>
                <a:ea typeface="Malgun Gothic" pitchFamily="34" charset="-122"/>
                <a:cs typeface="Malgun Gothic" pitchFamily="34" charset="-120"/>
              </a:rPr>
              <a:t>• AI로 타깃 기업 리스트와 담당자 페르소나 자동 조사
</a:t>
            </a:r>
            <a:pPr indent="0" marL="0">
              <a:buNone/>
            </a:pPr>
            <a:r>
              <a:rPr lang="en-US" sz="1130" dirty="0">
                <a:solidFill>
                  <a:srgbClr val="E6EDF7"/>
                </a:solidFill>
                <a:latin typeface="Malgun Gothic" pitchFamily="34" charset="0"/>
                <a:ea typeface="Malgun Gothic" pitchFamily="34" charset="-122"/>
                <a:cs typeface="Malgun Gothic" pitchFamily="34" charset="-120"/>
              </a:rPr>
              <a:t>• 기업별 맞춤 제안서·ROI 계산서 자동 생성
</a:t>
            </a:r>
            <a:pPr indent="0" marL="0">
              <a:buNone/>
            </a:pPr>
            <a:r>
              <a:rPr lang="en-US" sz="1130" dirty="0">
                <a:solidFill>
                  <a:srgbClr val="E6EDF7"/>
                </a:solidFill>
                <a:latin typeface="Malgun Gothic" pitchFamily="34" charset="0"/>
                <a:ea typeface="Malgun Gothic" pitchFamily="34" charset="-122"/>
                <a:cs typeface="Malgun Gothic" pitchFamily="34" charset="-120"/>
              </a:rPr>
              <a:t>• LinkedIn/이메일 아웃바운드 문구 개인화
</a:t>
            </a:r>
            <a:pPr indent="0" marL="0">
              <a:buNone/>
            </a:pPr>
            <a:r>
              <a:rPr lang="en-US" sz="1130" dirty="0">
                <a:solidFill>
                  <a:srgbClr val="E6EDF7"/>
                </a:solidFill>
                <a:latin typeface="Malgun Gothic" pitchFamily="34" charset="0"/>
                <a:ea typeface="Malgun Gothic" pitchFamily="34" charset="-122"/>
                <a:cs typeface="Malgun Gothic" pitchFamily="34" charset="-120"/>
              </a:rPr>
              <a:t>• 회의 전 고객사 뉴스·채용·공시 요약 리서치</a:t>
            </a:r>
            <a:endParaRPr lang="en-US" sz="1130" dirty="0"/>
          </a:p>
        </p:txBody>
      </p:sp>
      <p:sp>
        <p:nvSpPr>
          <p:cNvPr id="41" name="Text 39"/>
          <p:cNvSpPr/>
          <p:nvPr/>
        </p:nvSpPr>
        <p:spPr>
          <a:xfrm>
            <a:off x="8485632" y="4873752"/>
            <a:ext cx="2971800" cy="329184"/>
          </a:xfrm>
          <a:prstGeom prst="rect">
            <a:avLst/>
          </a:prstGeom>
          <a:noFill/>
          <a:ln/>
        </p:spPr>
        <p:txBody>
          <a:bodyPr wrap="square" lIns="0" tIns="0" rIns="0" bIns="0" rtlCol="0" anchor="ctr">
            <a:normAutofit/>
          </a:bodyPr>
          <a:lstStyle/>
          <a:p>
            <a:pPr indent="0" marL="0">
              <a:buNone/>
            </a:pPr>
            <a:r>
              <a:rPr lang="en-US" sz="1060" b="1" dirty="0">
                <a:solidFill>
                  <a:srgbClr val="FFB000"/>
                </a:solidFill>
                <a:latin typeface="Malgun Gothic" pitchFamily="34" charset="0"/>
                <a:ea typeface="Malgun Gothic" pitchFamily="34" charset="-122"/>
                <a:cs typeface="Malgun Gothic" pitchFamily="34" charset="-120"/>
              </a:rPr>
              <a:t>볼 지표: 리드 수, 미팅 전환율, 계약 객단가, 세일즈 사이클</a:t>
            </a:r>
            <a:endParaRPr lang="en-US" sz="1060" dirty="0"/>
          </a:p>
        </p:txBody>
      </p:sp>
      <p:sp>
        <p:nvSpPr>
          <p:cNvPr id="42" name="Shape 40"/>
          <p:cNvSpPr/>
          <p:nvPr/>
        </p:nvSpPr>
        <p:spPr>
          <a:xfrm>
            <a:off x="502920" y="5650992"/>
            <a:ext cx="11201400" cy="658368"/>
          </a:xfrm>
          <a:prstGeom prst="roundRect">
            <a:avLst>
              <a:gd name="adj" fmla="val 9722"/>
            </a:avLst>
          </a:prstGeom>
          <a:solidFill>
            <a:srgbClr val="0B1F3F">
              <a:alpha val="95000"/>
            </a:srgbClr>
          </a:solidFill>
          <a:ln w="15240">
            <a:solidFill>
              <a:srgbClr val="FF7A00">
                <a:alpha val="85000"/>
              </a:srgbClr>
            </a:solidFill>
            <a:prstDash val="solid"/>
          </a:ln>
        </p:spPr>
      </p:sp>
      <p:sp>
        <p:nvSpPr>
          <p:cNvPr id="43" name="Text 41"/>
          <p:cNvSpPr/>
          <p:nvPr/>
        </p:nvSpPr>
        <p:spPr>
          <a:xfrm>
            <a:off x="731520" y="5852160"/>
            <a:ext cx="10744200" cy="228600"/>
          </a:xfrm>
          <a:prstGeom prst="rect">
            <a:avLst/>
          </a:prstGeom>
          <a:noFill/>
          <a:ln/>
        </p:spPr>
        <p:txBody>
          <a:bodyPr wrap="square" lIns="0" tIns="0" rIns="0" bIns="0" rtlCol="0" anchor="ctr">
            <a:normAutofit/>
          </a:bodyPr>
          <a:lstStyle/>
          <a:p>
            <a:pPr indent="0" marL="0">
              <a:buNone/>
            </a:pPr>
            <a:r>
              <a:rPr lang="en-US" sz="1300" b="1" dirty="0">
                <a:solidFill>
                  <a:srgbClr val="FFFFFF"/>
                </a:solidFill>
                <a:latin typeface="Malgun Gothic" pitchFamily="34" charset="0"/>
                <a:ea typeface="Malgun Gothic" pitchFamily="34" charset="-122"/>
                <a:cs typeface="Malgun Gothic" pitchFamily="34" charset="-120"/>
              </a:rPr>
              <a:t>오늘 적용 질문: 팀 전체가 써야 할 이유와 관리자 가치가 있는가?</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algun Gothi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algun Gothi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모두의 창업 시즌2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수익모델 실제 사례 강의자료</dc:title>
  <dc:subject>AI 수익모델 실제 사례 강의자료</dc:subject>
  <dc:creator>OpenAI</dc:creator>
  <cp:lastModifiedBy>OpenAI</cp:lastModifiedBy>
  <cp:revision>1</cp:revision>
  <dcterms:created xsi:type="dcterms:W3CDTF">2026-08-12T04:20:32Z</dcterms:created>
  <dcterms:modified xsi:type="dcterms:W3CDTF">2026-08-12T04:20:32Z</dcterms:modified>
</cp:coreProperties>
</file>