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C797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모두의 창업 × AI 바이브코딩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15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500000">
            <a:off x="9281160" y="137160"/>
            <a:ext cx="2743200" cy="2743200"/>
          </a:xfrm>
          <a:prstGeom prst="arc">
            <a:avLst/>
          </a:prstGeom>
          <a:solidFill>
            <a:srgbClr val="FF6F0F"/>
          </a:solidFill>
          <a:ln w="12700">
            <a:solidFill>
              <a:srgbClr val="FF6F0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875520" y="4389120"/>
            <a:ext cx="1920240" cy="1920240"/>
          </a:xfrm>
          <a:prstGeom prst="ellipse">
            <a:avLst/>
          </a:prstGeom>
          <a:solidFill>
            <a:srgbClr val="FF8A3D">
              <a:alpha val="95000"/>
            </a:srgbClr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658368"/>
            <a:ext cx="2011680" cy="365760"/>
          </a:xfrm>
          <a:prstGeom prst="roundRect">
            <a:avLst>
              <a:gd name="adj" fmla="val 20000"/>
            </a:avLst>
          </a:prstGeom>
          <a:solidFill>
            <a:srgbClr val="2D2D2D"/>
          </a:solidFill>
          <a:ln w="12700">
            <a:solidFill>
              <a:srgbClr val="2D2D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73152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8A3D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2 · FINAL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0408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AI로 뭐라도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만들어봅시다</a:t>
            </a:r>
            <a:endParaRPr lang="en-US" sz="3500" dirty="0"/>
          </a:p>
        </p:txBody>
      </p:sp>
      <p:sp>
        <p:nvSpPr>
          <p:cNvPr id="7" name="Text 5"/>
          <p:cNvSpPr/>
          <p:nvPr/>
        </p:nvSpPr>
        <p:spPr>
          <a:xfrm>
            <a:off x="685800" y="352044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8D4C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아이디어에서 수익까지, 그리고 다음 4주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85800" y="4251960"/>
            <a:ext cx="5669280" cy="0"/>
          </a:xfrm>
          <a:prstGeom prst="line">
            <a:avLst/>
          </a:prstGeom>
          <a:noFill/>
          <a:ln w="38100">
            <a:solidFill>
              <a:srgbClr val="FF6F0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457200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시즌2 결산  ×  미니 데모데이  ×  모두의 창업 2차 출정식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57607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FAAA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2026.08  |  당근 모임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STACK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모든 것을 만들지 말고, 잘 조합하라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7차 모임에서 강조한 “버티컬 AI 도구 조합” 전략입니다.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960120" y="1920240"/>
            <a:ext cx="10195560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2048256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생각·문서·리서치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794760" y="2048256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등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26680" y="2048256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범용 AI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960120" y="2633472"/>
            <a:ext cx="10195560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34440" y="2761488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재무·현금흐름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794760" y="2761488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Clobe 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26680" y="2761488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핀테크 AI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60120" y="3346704"/>
            <a:ext cx="10195560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34440" y="3474720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법인·등기·관리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794760" y="3474720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주주 등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726680" y="3474720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회사 운영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60120" y="4059936"/>
            <a:ext cx="10195560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4187952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영업·마케팅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794760" y="4187952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Marblism 등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726680" y="4187952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팀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60120" y="4773168"/>
            <a:ext cx="10195560" cy="530352"/>
          </a:xfrm>
          <a:prstGeom prst="roundRect">
            <a:avLst>
              <a:gd name="adj" fmla="val 13793"/>
            </a:avLst>
          </a:prstGeom>
          <a:solidFill>
            <a:srgbClr val="FFF0E6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34440" y="4901184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MVP·배포·운영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794760" y="4901184"/>
            <a:ext cx="1920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Lovable 등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726680" y="4901184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바이브코딩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94360" y="5577840"/>
            <a:ext cx="548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6F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4600" dirty="0"/>
          </a:p>
        </p:txBody>
      </p:sp>
      <p:sp>
        <p:nvSpPr>
          <p:cNvPr id="26" name="Text 24"/>
          <p:cNvSpPr/>
          <p:nvPr/>
        </p:nvSpPr>
        <p:spPr>
          <a:xfrm>
            <a:off x="1005840" y="5623560"/>
            <a:ext cx="10241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내가 직접 만드는 것은 “차별점”. 나머지는 가장 잘 만든 도구를 빌려 쓴다.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MINI DEMO DAY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30초면 충분합니다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발표 자체가 다음 지원·영업·투자의 연습입니다.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234440" y="2057400"/>
            <a:ext cx="640080" cy="640080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288036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34015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누구를 위한 것?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520440" y="2057400"/>
            <a:ext cx="640080" cy="640080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971800" y="288036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971800" y="34015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무엇이 불편?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806440" y="2057400"/>
            <a:ext cx="640080" cy="640080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064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257800" y="288036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해결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257800" y="34015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내가 뭘 제공?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092440" y="2057400"/>
            <a:ext cx="640080" cy="640080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924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543800" y="288036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543800" y="34015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누가 돈을 냄?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0378440" y="2057400"/>
            <a:ext cx="640080" cy="640080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378440" y="224028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829800" y="288036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목표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829800" y="340156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 어디까지?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2057400" y="4343400"/>
            <a:ext cx="80924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331720" y="4553712"/>
            <a:ext cx="1463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피드백 규칙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886200" y="4498848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좋은 점 1개  +  궁금한 점 1개  +  제안 1개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NEXT PROJECT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모두의 창업 2차 · 다시 4주 실전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모집기간 8.20 → 9.17 · 시즌1처럼 “지원서만”이 아니라 MVP까지 함께 만듭니다.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560320" cy="29718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ED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2860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944368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아이디어 · 차별화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3703320"/>
            <a:ext cx="20574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문제정의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1차 선정 아이템 중복 체크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문장 기획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3520440" y="2011680"/>
            <a:ext cx="2560320" cy="29718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E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9040" y="22860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749040" y="2944368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 · 설계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749040" y="3703320"/>
            <a:ext cx="20574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 분석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 흐름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화면·기능 프로토타입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6400800" y="2011680"/>
            <a:ext cx="2560320" cy="29718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ED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29400" y="22860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7A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629400" y="2944368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 제작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629400" y="3703320"/>
            <a:ext cx="20574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바이브코딩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핵심기능 구현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테스트·수정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9281160" y="2011680"/>
            <a:ext cx="2560320" cy="29718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3DED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0" y="22860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F52A2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509760" y="2944368"/>
            <a:ext cx="2057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 · 피칭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9509760" y="3703320"/>
            <a:ext cx="20574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지원서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데모</a:t>
            </a:r>
            <a:endParaRPr lang="en-US" sz="1120" dirty="0"/>
          </a:p>
          <a:p>
            <a:pPr indent="0" marL="0">
              <a:buNone/>
            </a:pPr>
            <a:r>
              <a:rPr lang="en-US" sz="112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발표자료·최종 피칭</a:t>
            </a:r>
            <a:endParaRPr lang="en-US" sz="1120" dirty="0"/>
          </a:p>
        </p:txBody>
      </p:sp>
      <p:sp>
        <p:nvSpPr>
          <p:cNvPr id="21" name="Text 19"/>
          <p:cNvSpPr/>
          <p:nvPr/>
        </p:nvSpPr>
        <p:spPr>
          <a:xfrm>
            <a:off x="1280160" y="5413248"/>
            <a:ext cx="9646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 남는 것: 지원서 + 발표자료 + “직접 보여줄 수 있는 MVP”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ROUND 2 CHECKLIST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2차 지원에서 반드시 확인할 것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7차 모임의 준비 방향을 실제 지원 체크리스트로 압축했습니다.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77240" y="1947672"/>
            <a:ext cx="475488" cy="47548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039112"/>
            <a:ext cx="475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508760" y="1901952"/>
            <a:ext cx="56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331720" y="190195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중복을 피했는가?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212080" y="1901952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1차 선정 아이템과 너무 비슷하지 않은가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1508760" y="2468880"/>
            <a:ext cx="9509760" cy="0"/>
          </a:xfrm>
          <a:prstGeom prst="line">
            <a:avLst/>
          </a:prstGeom>
          <a:noFill/>
          <a:ln w="12700">
            <a:solidFill>
              <a:srgbClr val="E3DE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77240" y="2697480"/>
            <a:ext cx="475488" cy="47548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2788920"/>
            <a:ext cx="475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508760" y="2651760"/>
            <a:ext cx="56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331720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 강점이 들어갔는가?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212080" y="2651760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 경력·지역·고객망·도메인이 차별점인가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1508760" y="3218688"/>
            <a:ext cx="9509760" cy="0"/>
          </a:xfrm>
          <a:prstGeom prst="line">
            <a:avLst/>
          </a:prstGeom>
          <a:noFill/>
          <a:ln w="12700">
            <a:solidFill>
              <a:srgbClr val="E3DED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447288"/>
            <a:ext cx="475488" cy="47548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3538728"/>
            <a:ext cx="475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508760" y="3401568"/>
            <a:ext cx="56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331720" y="34015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 문제가 선명한가?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5212080" y="3401568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설명보다 고객의 불편·비용이 먼저인가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1508760" y="3968496"/>
            <a:ext cx="9509760" cy="0"/>
          </a:xfrm>
          <a:prstGeom prst="line">
            <a:avLst/>
          </a:prstGeom>
          <a:noFill/>
          <a:ln w="12700">
            <a:solidFill>
              <a:srgbClr val="E3DED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77240" y="4197096"/>
            <a:ext cx="475488" cy="47548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288536"/>
            <a:ext cx="475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508760" y="4151376"/>
            <a:ext cx="56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331720" y="415137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MVP로 증명 가능한가?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5212080" y="4151376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안에 작동하는 데모를 보여줄 수 있는가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1508760" y="4718304"/>
            <a:ext cx="9509760" cy="0"/>
          </a:xfrm>
          <a:prstGeom prst="line">
            <a:avLst/>
          </a:prstGeom>
          <a:noFill/>
          <a:ln w="12700">
            <a:solidFill>
              <a:srgbClr val="E3DED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77240" y="4946904"/>
            <a:ext cx="475488" cy="475488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77240" y="5038344"/>
            <a:ext cx="475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508760" y="4901184"/>
            <a:ext cx="566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331720" y="490118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말로 설명 가능한가?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5212080" y="4901184"/>
            <a:ext cx="5715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30초 안에 고객·문제·해결·수익을 설명 가능한가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1508760" y="5468112"/>
            <a:ext cx="9509760" cy="0"/>
          </a:xfrm>
          <a:prstGeom prst="line">
            <a:avLst/>
          </a:prstGeom>
          <a:noFill/>
          <a:ln w="12700">
            <a:solidFill>
              <a:srgbClr val="E3DED7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515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400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2 · FINAL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13232" y="150876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D8D4C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뒤, 나는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713232" y="233172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________________________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13232" y="3291840"/>
            <a:ext cx="6583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를 세상에 공개한다.</a:t>
            </a:r>
            <a:endParaRPr lang="en-US" sz="3100" dirty="0"/>
          </a:p>
        </p:txBody>
      </p:sp>
      <p:sp>
        <p:nvSpPr>
          <p:cNvPr id="6" name="Shape 4"/>
          <p:cNvSpPr/>
          <p:nvPr/>
        </p:nvSpPr>
        <p:spPr>
          <a:xfrm>
            <a:off x="7955280" y="3657600"/>
            <a:ext cx="3291840" cy="1280160"/>
          </a:xfrm>
          <a:prstGeom prst="roundRect">
            <a:avLst>
              <a:gd name="adj" fmla="val 5714"/>
            </a:avLst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83880" y="3968496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배우는 AI → 만드는 AI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49808" y="5669280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8A3D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NEXT · 모두의 창업 2차 4주 프로젝트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6108192"/>
            <a:ext cx="6217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EB8B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함께 만들고, 보여주고, 검증합시다.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JOURNEY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배우는 모임에서, 만드는 커뮤니티로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시즌1의 4주 실전 → 시즌2의 확장 학습 → 이제 다시 4주 실행으로 돌아갑니다.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31520" y="2148840"/>
            <a:ext cx="2743200" cy="2971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19072" y="1828800"/>
            <a:ext cx="749808" cy="749808"/>
          </a:xfrm>
          <a:prstGeom prst="ellipse">
            <a:avLst/>
          </a:prstGeom>
          <a:solidFill>
            <a:srgbClr val="2B7A5E"/>
          </a:solidFill>
          <a:ln w="12700">
            <a:solidFill>
              <a:srgbClr val="2B7A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19072" y="201168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2697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B7A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60120" y="31089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모두의 창업 1차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143000" y="36576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아이디어 발굴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기획문구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바이브코딩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 제작·지원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11880" y="3611880"/>
            <a:ext cx="320040" cy="0"/>
          </a:xfrm>
          <a:prstGeom prst="line">
            <a:avLst/>
          </a:prstGeom>
          <a:noFill/>
          <a:ln w="25400">
            <a:solidFill>
              <a:srgbClr val="BDB6AE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069080" y="2148840"/>
            <a:ext cx="2743200" cy="2971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56632" y="1828800"/>
            <a:ext cx="749808" cy="749808"/>
          </a:xfrm>
          <a:prstGeom prst="ellipse">
            <a:avLst/>
          </a:prstGeom>
          <a:solidFill>
            <a:srgbClr val="2B5F9E"/>
          </a:solidFill>
          <a:ln w="12700">
            <a:solidFill>
              <a:srgbClr val="2B5F9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56632" y="201168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297680" y="2697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297680" y="31089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실전 확장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480560" y="36576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 활용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업무 자동화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사내 데이터·에이전트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수익모델·영업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949440" y="3611880"/>
            <a:ext cx="320040" cy="0"/>
          </a:xfrm>
          <a:prstGeom prst="line">
            <a:avLst/>
          </a:prstGeom>
          <a:noFill/>
          <a:ln w="25400">
            <a:solidFill>
              <a:srgbClr val="BDB6AE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7406640" y="2148840"/>
            <a:ext cx="2743200" cy="2971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E5E0D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94192" y="1828800"/>
            <a:ext cx="749808" cy="749808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94192" y="2011680"/>
            <a:ext cx="74980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635240" y="26974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NEXT · 4 WEEKS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635240" y="31089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모두의 창업 2차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7818120" y="36576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차별화 아이디어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고객·경쟁 분석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 제작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지원서·피칭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429000" y="5532120"/>
            <a:ext cx="5349240" cy="365760"/>
          </a:xfrm>
          <a:prstGeom prst="roundRect">
            <a:avLst>
              <a:gd name="adj" fmla="val 20000"/>
            </a:avLst>
          </a:prstGeom>
          <a:solidFill>
            <a:srgbClr val="FFF0E6"/>
          </a:solidFill>
          <a:ln w="12700">
            <a:solidFill>
              <a:srgbClr val="FFF0E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20440" y="5605272"/>
            <a:ext cx="5166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오늘은 “끝”이 아니라 다음 실행 사이클의 시작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7TH MEETUP RECAP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7차 모임에서 남은 네 문장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8월 12일 수익화 모임의 메시지를 마지막 모임의 출발점으로 삼습니다.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9E4DE"/>
            </a:solidFill>
            <a:prstDash val="solid"/>
          </a:ln>
          <a:effectLst>
            <a:outerShdw sx="100000" sy="100000" kx="0" ky="0" algn="bl" rotWithShape="0" blurRad="12700" dist="50800" dir="2700000">
              <a:srgbClr val="CFC8BF">
                <a:alpha val="15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85800" y="1965960"/>
            <a:ext cx="73152" cy="1325880"/>
          </a:xfrm>
          <a:prstGeom prst="rect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2212848"/>
            <a:ext cx="438912" cy="438912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227685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508760" y="2194560"/>
            <a:ext cx="4297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완벽함보다 출시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0120" y="277063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먼저 만들고, 10~100명의 실제 사용자에게 보여주며 고친다.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72200" y="196596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9E4DE"/>
            </a:solidFill>
            <a:prstDash val="solid"/>
          </a:ln>
          <a:effectLst>
            <a:outerShdw sx="100000" sy="100000" kx="0" ky="0" algn="bl" rotWithShape="0" blurRad="12700" dist="50800" dir="2700000">
              <a:srgbClr val="CFC8BF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172200" y="1965960"/>
            <a:ext cx="73152" cy="1325880"/>
          </a:xfrm>
          <a:prstGeom prst="rect">
            <a:avLst/>
          </a:prstGeom>
          <a:solidFill>
            <a:srgbClr val="2B7A5E"/>
          </a:solidFill>
          <a:ln w="12700">
            <a:solidFill>
              <a:srgbClr val="2B7A5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28232" y="2212848"/>
            <a:ext cx="438912" cy="438912"/>
          </a:xfrm>
          <a:prstGeom prst="ellipse">
            <a:avLst/>
          </a:prstGeom>
          <a:solidFill>
            <a:srgbClr val="2B7A5E"/>
          </a:solidFill>
          <a:ln w="12700">
            <a:solidFill>
              <a:srgbClr val="2B7A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27685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995160" y="2194560"/>
            <a:ext cx="4297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내 도메인이 경쟁력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46520" y="277063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경력·전문지식·영업망이 작은 AI 비즈니스의 가장 강한 해자다.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361188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9E4DE"/>
            </a:solidFill>
            <a:prstDash val="solid"/>
          </a:ln>
          <a:effectLst>
            <a:outerShdw sx="100000" sy="100000" kx="0" ky="0" algn="bl" rotWithShape="0" blurRad="12700" dist="50800" dir="2700000">
              <a:srgbClr val="CFC8BF">
                <a:alpha val="15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85800" y="3611880"/>
            <a:ext cx="73152" cy="1325880"/>
          </a:xfrm>
          <a:prstGeom prst="rect">
            <a:avLst/>
          </a:prstGeom>
          <a:solidFill>
            <a:srgbClr val="2B5F9E"/>
          </a:solidFill>
          <a:ln w="12700">
            <a:solidFill>
              <a:srgbClr val="2B5F9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41832" y="3858768"/>
            <a:ext cx="438912" cy="438912"/>
          </a:xfrm>
          <a:prstGeom prst="ellipse">
            <a:avLst/>
          </a:prstGeom>
          <a:solidFill>
            <a:srgbClr val="2B5F9E"/>
          </a:solidFill>
          <a:ln w="12700">
            <a:solidFill>
              <a:srgbClr val="2B5F9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1832" y="392277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508760" y="3840480"/>
            <a:ext cx="4297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전부 만들지 않는다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60120" y="441655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재무·법인·영업·코딩 등은 검증된 버티컬 AI 서비스를 조합한다.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72200" y="361188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9E4DE"/>
            </a:solidFill>
            <a:prstDash val="solid"/>
          </a:ln>
          <a:effectLst>
            <a:outerShdw sx="100000" sy="100000" kx="0" ky="0" algn="bl" rotWithShape="0" blurRad="12700" dist="50800" dir="2700000">
              <a:srgbClr val="CFC8BF">
                <a:alpha val="15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172200" y="3611880"/>
            <a:ext cx="73152" cy="1325880"/>
          </a:xfrm>
          <a:prstGeom prst="rect">
            <a:avLst/>
          </a:prstGeom>
          <a:solidFill>
            <a:srgbClr val="6F52A2"/>
          </a:solidFill>
          <a:ln w="12700">
            <a:solidFill>
              <a:srgbClr val="6F52A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28232" y="3858768"/>
            <a:ext cx="438912" cy="438912"/>
          </a:xfrm>
          <a:prstGeom prst="ellipse">
            <a:avLst/>
          </a:prstGeom>
          <a:solidFill>
            <a:srgbClr val="6F52A2"/>
          </a:solidFill>
          <a:ln w="12700">
            <a:solidFill>
              <a:srgbClr val="6F52A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28232" y="3922776"/>
            <a:ext cx="4389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995160" y="3840480"/>
            <a:ext cx="4297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비용 절감도 수익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446520" y="441655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서버·토큰·유지보수·인력 비용을 줄이는 것이 실제 생존력을 만든다.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1097280" y="5394960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창업은 여러 번 작게 실험하고, 사업은 검증된 것만 오래 가져간다.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SEASON 2 TOOLKIT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시즌2에서 우리가 익힌 네 가지 능력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툴 이름보다 중요한 것은 ‘무엇을 할 수 있게 되었는가’입니다.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" y="2011680"/>
            <a:ext cx="2514600" cy="306324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6E1D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24028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914400" y="2816352"/>
            <a:ext cx="1920240" cy="0"/>
          </a:xfrm>
          <a:prstGeom prst="line">
            <a:avLst/>
          </a:prstGeom>
          <a:noFill/>
          <a:ln w="25400">
            <a:solidFill>
              <a:srgbClr val="FF6F0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30632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840480"/>
            <a:ext cx="196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질문·리서치·문서화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아이디어 확장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520440" y="2011680"/>
            <a:ext cx="2514600" cy="306324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6E1D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49040" y="224028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749040" y="2816352"/>
            <a:ext cx="1920240" cy="0"/>
          </a:xfrm>
          <a:prstGeom prst="line">
            <a:avLst/>
          </a:prstGeom>
          <a:noFill/>
          <a:ln w="25400">
            <a:solidFill>
              <a:srgbClr val="2B5F9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49040" y="30632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바이브코딩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3749040" y="3840480"/>
            <a:ext cx="196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웹·앱 프로토타입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 빠른 제작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355080" y="2011680"/>
            <a:ext cx="2514600" cy="306324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6E1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0" y="224028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B7A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6583680" y="2816352"/>
            <a:ext cx="1920240" cy="0"/>
          </a:xfrm>
          <a:prstGeom prst="line">
            <a:avLst/>
          </a:prstGeom>
          <a:noFill/>
          <a:ln w="25400">
            <a:solidFill>
              <a:srgbClr val="2B7A5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0" y="30632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6583680" y="3840480"/>
            <a:ext cx="196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 업무·자료·알림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에이전트화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9189720" y="2011680"/>
            <a:ext cx="2514600" cy="306324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E6E1D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418320" y="224028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F52A2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9418320" y="2816352"/>
            <a:ext cx="1920240" cy="0"/>
          </a:xfrm>
          <a:prstGeom prst="line">
            <a:avLst/>
          </a:prstGeom>
          <a:noFill/>
          <a:ln w="25400">
            <a:solidFill>
              <a:srgbClr val="6F52A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418320" y="3063240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9418320" y="3840480"/>
            <a:ext cx="196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구독·B2B·바우처</a:t>
            </a:r>
            <a:endParaRPr lang="en-US" sz="1250" dirty="0"/>
          </a:p>
          <a:p>
            <a:pPr algn="l"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영업·브랜딩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097280" y="5468112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이제 네 가지를 하나의 “내 서비스”로 묶을 차례입니다.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6F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94360"/>
            <a:ext cx="2057400" cy="36576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667512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TODAY’S QUESTION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77240" y="155448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뒤,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무엇을 만들 것인가?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3794760"/>
            <a:ext cx="6080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FF1E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아이디어가 완벽할 필요는 없습니다.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FFF1E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오늘은 “생각”을 “실행 문장”으로 바꾸는 날입니다.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35240" y="1325880"/>
            <a:ext cx="3520440" cy="438912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46720" y="1755648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1828800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549640" y="1719072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누구의 문제?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046720" y="2331720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0" y="2404872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8549640" y="2295144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어떤 문제?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46720" y="2907792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0" y="2980944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549640" y="2871216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무슨 해결책?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046720" y="3483864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46720" y="3557016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8549640" y="3447288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어떻게 만들까?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046720" y="4059936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46720" y="4133088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8549640" y="402336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누가 돈 낼까?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046720" y="4636008"/>
            <a:ext cx="310896" cy="310896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46720" y="4709160"/>
            <a:ext cx="310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8549640" y="4599432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 무엇을 공개?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WORKSHEET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 AI 비즈니스 1Page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7개의 질문만 답하면, 지원서와 MVP의 뼈대가 동시에 만들어집니다.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219456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28600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298448" y="216712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04672" y="2724912"/>
            <a:ext cx="22311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누구의 문제인가?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74720" y="20116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39312" y="219456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9312" y="228600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133088" y="216712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639312" y="2724912"/>
            <a:ext cx="22311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어떤 불편·비용이 있는가?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309360" y="20116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73952" y="219456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73952" y="228600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967728" y="216712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해결책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73952" y="2724912"/>
            <a:ext cx="22311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문장으로 무엇을 제공?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144000" y="201168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08592" y="219456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08592" y="228600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802368" y="216712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308592" y="2724912"/>
            <a:ext cx="22311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AI는 어디에 쓰는가?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1143000" y="388620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307592" y="406908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307592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801368" y="404164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307592" y="4599432"/>
            <a:ext cx="29169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안에 꼭 필요한 기능?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663440" y="388620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828032" y="4069080"/>
            <a:ext cx="384048" cy="384048"/>
          </a:xfrm>
          <a:prstGeom prst="ellipse">
            <a:avLst/>
          </a:prstGeom>
          <a:solidFill>
            <a:srgbClr val="252525"/>
          </a:solidFill>
          <a:ln w="12700">
            <a:solidFill>
              <a:srgbClr val="25252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28032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321808" y="404164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4828032" y="4599432"/>
            <a:ext cx="29169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누가 얼마를 지불?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183880" y="3886200"/>
            <a:ext cx="3246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348472" y="4069080"/>
            <a:ext cx="384048" cy="384048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48472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8842248" y="404164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선언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8348472" y="4599432"/>
            <a:ext cx="291693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4주 뒤 무엇을 공개?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3657600" y="5623560"/>
            <a:ext cx="4846320" cy="365760"/>
          </a:xfrm>
          <a:prstGeom prst="roundRect">
            <a:avLst>
              <a:gd name="adj" fmla="val 20000"/>
            </a:avLst>
          </a:prstGeom>
          <a:solidFill>
            <a:srgbClr val="FFF0E6"/>
          </a:solidFill>
          <a:ln w="12700">
            <a:solidFill>
              <a:srgbClr val="FFF0E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49040" y="5696712"/>
            <a:ext cx="4663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TIP · “기능”보다 “고객의 변화”를 먼저 적기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EXAMPLE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1Page 예시 · 국제행사 AI 통역 SaaS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7차 모임에서 나온 실제 유형의 아이디어를 1페이지 구조로 단순화한 예시입니다.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31520" y="187452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고객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965960" y="2084832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23160" y="1856232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국제행사를 운영하는 중소·중견 행사대행사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31520" y="2496312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965960" y="2706624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23160" y="2478024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동시통역 비용이 높고, 현장 자막·요약까지 운영하려면 복잡하다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731520" y="3118104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해결책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965960" y="3328416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23160" y="3099816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실시간 번역 + 자막 오버레이 + 중간 요약을 한 화면에서 제공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31520" y="37398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965960" y="3950208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23160" y="3721608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행사 음성 입력 → 한/영 자막 → 5분 단위 핵심 요약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31520" y="436168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965960" y="4572000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23160" y="4343400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행사 1건 패키지 + B2B 월 구독 + 옵션 과금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31520" y="4983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검증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965960" y="5193792"/>
            <a:ext cx="320040" cy="0"/>
          </a:xfrm>
          <a:prstGeom prst="line">
            <a:avLst/>
          </a:prstGeom>
          <a:noFill/>
          <a:ln w="17780">
            <a:solidFill>
              <a:srgbClr val="D5CEC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23160" y="4965192"/>
            <a:ext cx="8869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거래처 3곳에 데모 → 1곳 유료 파일럿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77240" y="5715000"/>
            <a:ext cx="10652760" cy="502920"/>
          </a:xfrm>
          <a:prstGeom prst="roundRect">
            <a:avLst>
              <a:gd name="adj" fmla="val 14545"/>
            </a:avLst>
          </a:prstGeom>
          <a:solidFill>
            <a:srgbClr val="151515"/>
          </a:solidFill>
          <a:ln w="12700">
            <a:solidFill>
              <a:srgbClr val="15151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" y="5833872"/>
            <a:ext cx="10241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핵심: 기술을 파는 것이 아니라 “기존 비용과 운영 복잡성을 줄이는 결과”를 판다.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LEAN LOOP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작게 만들고, 빨리 검증하고, 바로 고친다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시즌2에서 반복해서 확인한 가장 현실적인 1인 AI 창업 방식입니다.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914400" y="2743200"/>
            <a:ext cx="1417320" cy="1417320"/>
          </a:xfrm>
          <a:prstGeom prst="ellipse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29900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문제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51560" y="34107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내가 잘 아는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좁은 문제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377440" y="3456432"/>
            <a:ext cx="704088" cy="-914400"/>
          </a:xfrm>
          <a:prstGeom prst="line">
            <a:avLst/>
          </a:prstGeom>
          <a:noFill/>
          <a:ln w="25400">
            <a:solidFill>
              <a:srgbClr val="B9B1A8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154680" y="1828800"/>
            <a:ext cx="1417320" cy="1417320"/>
          </a:xfrm>
          <a:prstGeom prst="ellipse">
            <a:avLst/>
          </a:prstGeom>
          <a:solidFill>
            <a:srgbClr val="2B5F9E"/>
          </a:solidFill>
          <a:ln w="12700">
            <a:solidFill>
              <a:srgbClr val="2B5F9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0" y="20756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MVP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291840" y="24963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기능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1~3개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17720" y="2542032"/>
            <a:ext cx="795528" cy="914400"/>
          </a:xfrm>
          <a:prstGeom prst="line">
            <a:avLst/>
          </a:prstGeom>
          <a:noFill/>
          <a:ln w="25400">
            <a:solidFill>
              <a:srgbClr val="B9B1A8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486400" y="2743200"/>
            <a:ext cx="1417320" cy="1417320"/>
          </a:xfrm>
          <a:prstGeom prst="ellipse">
            <a:avLst/>
          </a:prstGeom>
          <a:solidFill>
            <a:srgbClr val="2B7A5E"/>
          </a:solidFill>
          <a:ln w="12700">
            <a:solidFill>
              <a:srgbClr val="2B7A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623560" y="29900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10명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623560" y="34107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지인·고객에게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직접 보여주기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949440" y="3456432"/>
            <a:ext cx="795528" cy="-914400"/>
          </a:xfrm>
          <a:prstGeom prst="line">
            <a:avLst/>
          </a:prstGeom>
          <a:noFill/>
          <a:ln w="25400">
            <a:solidFill>
              <a:srgbClr val="B9B1A8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818120" y="1828800"/>
            <a:ext cx="1417320" cy="1417320"/>
          </a:xfrm>
          <a:prstGeom prst="ellipse">
            <a:avLst/>
          </a:prstGeom>
          <a:solidFill>
            <a:srgbClr val="6F52A2"/>
          </a:solidFill>
          <a:ln w="12700">
            <a:solidFill>
              <a:srgbClr val="6F52A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0" y="20756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결제 1명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955280" y="24963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반응보다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지불 의사 확인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9281160" y="2542032"/>
            <a:ext cx="704088" cy="914400"/>
          </a:xfrm>
          <a:prstGeom prst="line">
            <a:avLst/>
          </a:prstGeom>
          <a:noFill/>
          <a:ln w="25400">
            <a:solidFill>
              <a:srgbClr val="B9B1A8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10058400" y="2743200"/>
            <a:ext cx="1417320" cy="1417320"/>
          </a:xfrm>
          <a:prstGeom prst="ellipse">
            <a:avLst/>
          </a:prstGeom>
          <a:solidFill>
            <a:srgbClr val="C94B40"/>
          </a:solidFill>
          <a:ln w="12700">
            <a:solidFill>
              <a:srgbClr val="C94B4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195560" y="29900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개선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0195560" y="3410712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피드백 반영 후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다시 판매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011680" y="5349240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“100명이 좋아요”보다 “1명이 결제”가 더 강한 검증입니다.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" kern="0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MONETIZATION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돈 버는 6가지 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353312"/>
            <a:ext cx="10789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가지 모델만 고집하지 말고 고객과 사용 패턴에 맞춰 2~3개를 조합합니다.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731520" y="19933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993392"/>
            <a:ext cx="82296" cy="1417320"/>
          </a:xfrm>
          <a:prstGeom prst="rect">
            <a:avLst/>
          </a:prstGeom>
          <a:solidFill>
            <a:srgbClr val="FF6F0F"/>
          </a:solidFill>
          <a:ln w="12700">
            <a:solidFill>
              <a:srgbClr val="FF6F0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22128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구독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87552" y="27066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월/연 정액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999232" y="22311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90672" y="23042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SaaS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26280" y="19933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26280" y="1993392"/>
            <a:ext cx="82296" cy="1417320"/>
          </a:xfrm>
          <a:prstGeom prst="rect">
            <a:avLst/>
          </a:prstGeom>
          <a:solidFill>
            <a:srgbClr val="2B5F9E"/>
          </a:solidFill>
          <a:ln w="12700">
            <a:solidFill>
              <a:srgbClr val="2B5F9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82312" y="22128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프리미엄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782312" y="27066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→ 고급기능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793992" y="22311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85432" y="23042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5F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Conversion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321040" y="19933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321040" y="1993392"/>
            <a:ext cx="82296" cy="1417320"/>
          </a:xfrm>
          <a:prstGeom prst="rect">
            <a:avLst/>
          </a:prstGeom>
          <a:solidFill>
            <a:srgbClr val="2B7A5E"/>
          </a:solidFill>
          <a:ln w="12700">
            <a:solidFill>
              <a:srgbClr val="2B7A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77072" y="22128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사용량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577072" y="27066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토큰·건수·시간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0588752" y="22311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680192" y="23042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B7A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Usage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31520" y="38221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" y="3822192"/>
            <a:ext cx="82296" cy="1417320"/>
          </a:xfrm>
          <a:prstGeom prst="rect">
            <a:avLst/>
          </a:prstGeom>
          <a:solidFill>
            <a:srgbClr val="6F52A2"/>
          </a:solidFill>
          <a:ln w="12700">
            <a:solidFill>
              <a:srgbClr val="6F52A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87552" y="40416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B2B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87552" y="45354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 패키지·납품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999232" y="40599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090672" y="41330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F52A2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Enterprise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526280" y="38221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526280" y="3822192"/>
            <a:ext cx="82296" cy="1417320"/>
          </a:xfrm>
          <a:prstGeom prst="rect">
            <a:avLst/>
          </a:prstGeom>
          <a:solidFill>
            <a:srgbClr val="C94B40"/>
          </a:solidFill>
          <a:ln w="12700">
            <a:solidFill>
              <a:srgbClr val="C94B4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82312" y="40416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라이선스/제휴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4782312" y="45354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콘텐츠·IP·추천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793992" y="40599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85432" y="41330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C94B4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License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8321040" y="3822192"/>
            <a:ext cx="33375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4DFD9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321040" y="3822192"/>
            <a:ext cx="82296" cy="1417320"/>
          </a:xfrm>
          <a:prstGeom prst="rect">
            <a:avLst/>
          </a:prstGeom>
          <a:solidFill>
            <a:srgbClr val="F2B84B"/>
          </a:solidFill>
          <a:ln w="12700">
            <a:solidFill>
              <a:srgbClr val="F2B84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577072" y="4041648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5151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바우처/교육</a:t>
            </a:r>
            <a:endParaRPr lang="en-US" sz="1700" dirty="0"/>
          </a:p>
        </p:txBody>
      </p:sp>
      <p:sp>
        <p:nvSpPr>
          <p:cNvPr id="38" name="Text 36"/>
          <p:cNvSpPr/>
          <p:nvPr/>
        </p:nvSpPr>
        <p:spPr>
          <a:xfrm>
            <a:off x="8577072" y="453542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E5B5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공공·컨설팅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10588752" y="4059936"/>
            <a:ext cx="822960" cy="365760"/>
          </a:xfrm>
          <a:prstGeom prst="roundRect">
            <a:avLst>
              <a:gd name="adj" fmla="val 20000"/>
            </a:avLst>
          </a:prstGeom>
          <a:solidFill>
            <a:srgbClr val="F4F1ED"/>
          </a:solidFill>
          <a:ln w="12700">
            <a:solidFill>
              <a:srgbClr val="F4F1E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680192" y="4133088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2B8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B2G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1463040" y="5650992"/>
            <a:ext cx="9235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6F0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+ 숨은 7번째 수익모델: 운영비·토큰·인력·유지보수비를 줄이는 것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01400" y="6400800"/>
            <a:ext cx="411480" cy="2011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8A8782"/>
                </a:solidFill>
                <a:latin typeface="Noto Sans CJK KR"/>
                <a:ea typeface="Noto Sans CJK KR"/>
                <a:cs typeface="Noto Sans CJK KR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당근 모임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AI로 뭐라도 만들어봅시다 : 시즌2 FINAL</dc:title>
  <dc:subject>당근 모임 시즌2 FINAL</dc:subject>
  <dc:creator>OpenAI</dc:creator>
  <cp:lastModifiedBy>OpenAI</cp:lastModifiedBy>
  <cp:revision>1</cp:revision>
  <dcterms:created xsi:type="dcterms:W3CDTF">2026-08-14T04:36:22Z</dcterms:created>
  <dcterms:modified xsi:type="dcterms:W3CDTF">2026-08-14T04:36:22Z</dcterms:modified>
</cp:coreProperties>
</file>